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0" r:id="rId2"/>
    <p:sldId id="262" r:id="rId3"/>
    <p:sldId id="371" r:id="rId4"/>
    <p:sldId id="340" r:id="rId5"/>
    <p:sldId id="341" r:id="rId6"/>
    <p:sldId id="343" r:id="rId7"/>
    <p:sldId id="346" r:id="rId8"/>
    <p:sldId id="342" r:id="rId9"/>
    <p:sldId id="348" r:id="rId10"/>
    <p:sldId id="350" r:id="rId11"/>
    <p:sldId id="351" r:id="rId12"/>
    <p:sldId id="345" r:id="rId13"/>
    <p:sldId id="363" r:id="rId14"/>
    <p:sldId id="333" r:id="rId15"/>
    <p:sldId id="323" r:id="rId16"/>
    <p:sldId id="366" r:id="rId17"/>
    <p:sldId id="367" r:id="rId18"/>
    <p:sldId id="303" r:id="rId19"/>
    <p:sldId id="372" r:id="rId20"/>
    <p:sldId id="373" r:id="rId21"/>
    <p:sldId id="374" r:id="rId22"/>
    <p:sldId id="375" r:id="rId23"/>
    <p:sldId id="359" r:id="rId24"/>
    <p:sldId id="376" r:id="rId25"/>
    <p:sldId id="377" r:id="rId26"/>
    <p:sldId id="378" r:id="rId27"/>
    <p:sldId id="327" r:id="rId28"/>
    <p:sldId id="379" r:id="rId29"/>
    <p:sldId id="708" r:id="rId30"/>
    <p:sldId id="702" r:id="rId31"/>
    <p:sldId id="705" r:id="rId32"/>
    <p:sldId id="701" r:id="rId33"/>
    <p:sldId id="70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80"/>
    <p:restoredTop sz="94627"/>
  </p:normalViewPr>
  <p:slideViewPr>
    <p:cSldViewPr snapToGrid="0" snapToObjects="1">
      <p:cViewPr>
        <p:scale>
          <a:sx n="105" d="100"/>
          <a:sy n="105" d="100"/>
        </p:scale>
        <p:origin x="5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7EAC5-8408-0C43-AB39-DDB88E48C1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C2FC6F-BB5C-0A48-A8A0-D6FD941183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639F2-B6FF-9E42-9A5B-4D6C301AA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B814-64FE-A046-86EF-08998BAE6296}" type="datetimeFigureOut">
              <a:rPr lang="en-US" smtClean="0"/>
              <a:t>9/1/23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60FD46-BC7C-2540-A352-8B235E7C8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06FCC-A17E-2F4B-9816-171EF87C1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9767F-F7F8-0444-8FF0-8E88AC8DA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29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F7B64-C7B8-5348-85F3-645861743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AB75B7-DB58-7844-86B3-23F0FBA140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4E74D-ABFD-9546-9FF5-9E87A8D2A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B814-64FE-A046-86EF-08998BAE6296}" type="datetimeFigureOut">
              <a:rPr lang="en-US" smtClean="0"/>
              <a:t>9/1/23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21D09-8997-0145-A869-084126E8B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EDBB6-BAEF-5246-B40E-D650F33D7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9767F-F7F8-0444-8FF0-8E88AC8DA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645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313836-E09C-8A45-B943-CED54C1248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5C2D9A-B163-3744-9195-6B9DA44D31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03F41-9424-2F44-9DA5-3494AA52B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B814-64FE-A046-86EF-08998BAE6296}" type="datetimeFigureOut">
              <a:rPr lang="en-US" smtClean="0"/>
              <a:t>9/1/23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4259C-07E5-104E-A20C-4F7767DBD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06BD5-2A9C-2A4B-8707-1A8D4AB1D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9767F-F7F8-0444-8FF0-8E88AC8DA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97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28771-0FCB-1849-97C5-15DEF9166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7ACCB-6D65-444B-90BF-E52B5E1EA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A67CE-7845-124E-8006-FDE39738D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B814-64FE-A046-86EF-08998BAE6296}" type="datetimeFigureOut">
              <a:rPr lang="en-US" smtClean="0"/>
              <a:t>9/1/23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CF6F0-F3EC-0740-8E59-8E07B86CA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C5EE6-B37C-A14F-9F8D-626A1A6B9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9767F-F7F8-0444-8FF0-8E88AC8DA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12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254AE-1DF0-0A45-A49E-054838A28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6473B-B4CD-F146-8D7B-136AC5CC4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FAE9E-3458-2249-A417-D16310E11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B814-64FE-A046-86EF-08998BAE6296}" type="datetimeFigureOut">
              <a:rPr lang="en-US" smtClean="0"/>
              <a:t>9/1/23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96904-C1CA-B845-9A35-0C669BD41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6D05C-2B9E-7540-B264-B6CA1BC18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9767F-F7F8-0444-8FF0-8E88AC8DA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01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07C57-90BD-3241-814F-BB89C538F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E7678-2512-5641-AAD6-87CA9EAC79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DB9819-4193-9A4B-B2CA-1DC70FD8C7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CD32BF-9CE8-E845-A024-E84DFEE43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B814-64FE-A046-86EF-08998BAE6296}" type="datetimeFigureOut">
              <a:rPr lang="en-US" smtClean="0"/>
              <a:t>9/1/23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F5A64C-77F1-B348-921B-3C7672BD9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E322C7-413E-A747-B152-9B86ACA0A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9767F-F7F8-0444-8FF0-8E88AC8DA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232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3E9EC-4BEF-7943-B721-5A64C2F76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EF98B3-8552-CB40-A76E-CF7B590B8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017982-ABA9-ED49-9BDE-FD5F3AD78B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A983A5-59AA-3D46-A493-E19EC5D8FC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3E1B4F-A726-1943-9A11-A6AB19F609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64D71D-9D68-0042-95F4-00A97F3BE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B814-64FE-A046-86EF-08998BAE6296}" type="datetimeFigureOut">
              <a:rPr lang="en-US" smtClean="0"/>
              <a:t>9/1/23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663355-33F6-4E49-BECA-36338EAE6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B71BAE-3E2E-7A41-B67B-8360766A3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9767F-F7F8-0444-8FF0-8E88AC8DA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326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BCA99-3127-D041-8B28-9BB8EAA9D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2A1FC8-A284-574E-8B44-F8FCBD439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B814-64FE-A046-86EF-08998BAE6296}" type="datetimeFigureOut">
              <a:rPr lang="en-US" smtClean="0"/>
              <a:t>9/1/23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A7701-E120-C546-B253-E793ACE95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7C63F5-7D25-B14B-9F02-39518AB4B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9767F-F7F8-0444-8FF0-8E88AC8DA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7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2FA9B1-EF5E-744E-BA01-D757DF7B1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B814-64FE-A046-86EF-08998BAE6296}" type="datetimeFigureOut">
              <a:rPr lang="en-US" smtClean="0"/>
              <a:t>9/1/23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567D91-975F-7C4C-9155-B4ECCC6A0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1B2B3-E388-4644-9D61-330A5CEF1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9767F-F7F8-0444-8FF0-8E88AC8DA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356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DCD4-5E72-E145-9D54-3E9A77B96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30BAA-5BAA-C744-A4B4-6AE5693CA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68FF3E-91C8-FC4A-9F2B-4DC79F6406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C90D91-29EC-EF47-A7AF-62E4EE3B0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B814-64FE-A046-86EF-08998BAE6296}" type="datetimeFigureOut">
              <a:rPr lang="en-US" smtClean="0"/>
              <a:t>9/1/23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DEB4AA-A905-BA49-AD8A-4CA03B06A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AF4BAF-2D8E-2344-BA91-FCE41297D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9767F-F7F8-0444-8FF0-8E88AC8DA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738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BA47-DE99-164D-B67E-8812CABF9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7B0BA5-9A7E-834F-92BD-D9376C9BF2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D58FB2-5936-644B-A189-5D66795A5A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C76BAB-FFAA-B14A-9889-2DAE1423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B814-64FE-A046-86EF-08998BAE6296}" type="datetimeFigureOut">
              <a:rPr lang="en-US" smtClean="0"/>
              <a:t>9/1/23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D1C1E7-38A2-1A4E-B910-287FF6291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9FCC8-8F6E-3B4A-ADD7-73B94A355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9767F-F7F8-0444-8FF0-8E88AC8DA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69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EA524F-5BC8-F049-914A-A2995F1DE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61C70-C5C8-5248-B978-45E99089D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4A288-F7FC-0840-AD58-2BD8253A80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BB814-64FE-A046-86EF-08998BAE6296}" type="datetimeFigureOut">
              <a:rPr lang="en-US" smtClean="0"/>
              <a:t>9/1/23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0ADD0-8084-3D4D-B4F5-A2C2941F4D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ED72A-71AB-744A-AB70-74F9513FCD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9767F-F7F8-0444-8FF0-8E88AC8DA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67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What we’ve learned 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6802EFB-A77C-8245-B620-779D93AC63C9}"/>
                  </a:ext>
                </a:extLst>
              </p:cNvPr>
              <p:cNvSpPr/>
              <p:nvPr/>
            </p:nvSpPr>
            <p:spPr>
              <a:xfrm>
                <a:off x="134912" y="483108"/>
                <a:ext cx="11922176" cy="60016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Python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 to enter numbers in scientific notation: the E-format.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 to manipulate units using </a:t>
                </a:r>
                <a:r>
                  <a:rPr lang="en-US" sz="2400" dirty="0" err="1"/>
                  <a:t>AssignQuantity</a:t>
                </a:r>
                <a:r>
                  <a:rPr lang="en-US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 to make a state space grid using </a:t>
                </a:r>
                <a:r>
                  <a:rPr lang="en-US" sz="2400" dirty="0" err="1"/>
                  <a:t>Statespace</a:t>
                </a:r>
                <a:r>
                  <a:rPr lang="en-US" sz="2400" dirty="0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 to plot thermodynamic surfaces (like </a:t>
                </a:r>
                <a:r>
                  <a:rPr lang="en-US" sz="2400" i="1" dirty="0"/>
                  <a:t>P(T,V)</a:t>
                </a:r>
                <a:r>
                  <a:rPr lang="en-US" sz="2400" dirty="0"/>
                  <a:t>): </a:t>
                </a:r>
                <a:r>
                  <a:rPr lang="en-US" sz="2400" dirty="0" err="1"/>
                  <a:t>plt.xlabel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plt.ylabel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plt.grid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plt.figure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ax.plot_surface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ax.set_xlabel</a:t>
                </a:r>
                <a:r>
                  <a:rPr lang="en-US" sz="2400" dirty="0"/>
                  <a:t> (etc.).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Scalar variables vs grid variables</a:t>
                </a:r>
              </a:p>
              <a:p>
                <a:endParaRPr lang="en-US" sz="2400" dirty="0"/>
              </a:p>
              <a:p>
                <a:r>
                  <a:rPr lang="en-US" sz="2400" dirty="0" err="1"/>
                  <a:t>Thermo</a:t>
                </a: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Kinetic-molecular picture of gases: why gases cool on expansion, etc.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i="1" dirty="0"/>
                  <a:t>Thermodynamic surface</a:t>
                </a:r>
                <a:r>
                  <a:rPr lang="en-US" sz="2400" dirty="0"/>
                  <a:t>, </a:t>
                </a:r>
                <a:r>
                  <a:rPr lang="en-US" sz="2400" i="1" dirty="0"/>
                  <a:t>state function, state space, Boyle isotherms, and Gay-Lussac isochores.</a:t>
                </a: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meaning of notations like </a:t>
                </a:r>
                <a:r>
                  <a:rPr lang="en-US" sz="2400" i="1" dirty="0"/>
                  <a:t>P(T,V)</a:t>
                </a:r>
                <a:r>
                  <a:rPr lang="en-US" sz="2400" dirty="0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Differences between ideal and vdw gas, esp. conditions they differ most (i.e., low volume).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Physical &amp; mathematical reasoning why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𝑣𝑑𝑤</m:t>
                        </m:r>
                      </m:sub>
                    </m:sSub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𝑖𝑑𝑒𝑎𝑙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at low temperature, but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𝑖𝑑𝑒𝑎𝑙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at high temperature, </a:t>
                </a:r>
                <a:r>
                  <a:rPr lang="en-US" sz="2400" dirty="0"/>
                  <a:t>and the transition temperature between them, </a:t>
                </a:r>
                <a:r>
                  <a:rPr lang="en-US" sz="2400" i="1" dirty="0" err="1"/>
                  <a:t>T</a:t>
                </a:r>
                <a:r>
                  <a:rPr lang="en-US" sz="2400" i="1" baseline="-25000" dirty="0" err="1"/>
                  <a:t>Boyle</a:t>
                </a:r>
                <a:r>
                  <a:rPr lang="en-US" sz="2400" dirty="0">
                    <a:solidFill>
                      <a:srgbClr val="7030A0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6802EFB-A77C-8245-B620-779D93AC63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12" y="483108"/>
                <a:ext cx="11922176" cy="6001643"/>
              </a:xfrm>
              <a:prstGeom prst="rect">
                <a:avLst/>
              </a:prstGeom>
              <a:blipFill>
                <a:blip r:embed="rId2"/>
                <a:stretch>
                  <a:fillRect l="-851" t="-633"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0460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470BB9-15B0-6ACC-3A14-3F2F4EDD8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454" b="69992"/>
          <a:stretch/>
        </p:blipFill>
        <p:spPr>
          <a:xfrm>
            <a:off x="339219" y="1008358"/>
            <a:ext cx="10517153" cy="2117131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EFB933C1-9CCE-8764-4AE5-84A0172AD340}"/>
              </a:ext>
            </a:extLst>
          </p:cNvPr>
          <p:cNvGrpSpPr/>
          <p:nvPr/>
        </p:nvGrpSpPr>
        <p:grpSpPr>
          <a:xfrm>
            <a:off x="1231413" y="3732512"/>
            <a:ext cx="4513396" cy="2212236"/>
            <a:chOff x="7746953" y="3892272"/>
            <a:chExt cx="4513396" cy="221223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FEEB076-B9ED-AF85-8AE7-583D0E78BD16}"/>
                </a:ext>
              </a:extLst>
            </p:cNvPr>
            <p:cNvGrpSpPr/>
            <p:nvPr/>
          </p:nvGrpSpPr>
          <p:grpSpPr>
            <a:xfrm>
              <a:off x="8661872" y="4371640"/>
              <a:ext cx="3598477" cy="1250805"/>
              <a:chOff x="7354053" y="1248060"/>
              <a:chExt cx="2327564" cy="860815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138E8460-ECD9-8141-7464-6C661815B5DA}"/>
                  </a:ext>
                </a:extLst>
              </p:cNvPr>
              <p:cNvGrpSpPr/>
              <p:nvPr/>
            </p:nvGrpSpPr>
            <p:grpSpPr>
              <a:xfrm>
                <a:off x="7354053" y="1248060"/>
                <a:ext cx="2327564" cy="860815"/>
                <a:chOff x="5522026" y="2776466"/>
                <a:chExt cx="2327564" cy="860815"/>
              </a:xfrm>
            </p:grpSpPr>
            <p:sp>
              <p:nvSpPr>
                <p:cNvPr id="49" name="Parallelogram 48">
                  <a:extLst>
                    <a:ext uri="{FF2B5EF4-FFF2-40B4-BE49-F238E27FC236}">
                      <a16:creationId xmlns:a16="http://schemas.microsoft.com/office/drawing/2014/main" id="{5692105E-E6D5-0823-B370-4A76A68FDA69}"/>
                    </a:ext>
                  </a:extLst>
                </p:cNvPr>
                <p:cNvSpPr/>
                <p:nvPr/>
              </p:nvSpPr>
              <p:spPr>
                <a:xfrm>
                  <a:off x="5522026" y="2805621"/>
                  <a:ext cx="2327564" cy="630672"/>
                </a:xfrm>
                <a:prstGeom prst="parallelogram">
                  <a:avLst>
                    <a:gd name="adj" fmla="val 135421"/>
                  </a:avLst>
                </a:prstGeom>
                <a:pattFill prst="ltDnDiag">
                  <a:fgClr>
                    <a:schemeClr val="accent1"/>
                  </a:fgClr>
                  <a:bgClr>
                    <a:schemeClr val="bg1"/>
                  </a:bgClr>
                </a:patt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BADB3B7-0D43-FBB5-AAED-CE8B030E0BA1}"/>
                    </a:ext>
                  </a:extLst>
                </p:cNvPr>
                <p:cNvSpPr txBox="1"/>
                <p:nvPr/>
              </p:nvSpPr>
              <p:spPr>
                <a:xfrm>
                  <a:off x="6632643" y="3175616"/>
                  <a:ext cx="9025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T 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4DD55C0-02DA-0905-BB05-27404EC6FD06}"/>
                    </a:ext>
                  </a:extLst>
                </p:cNvPr>
                <p:cNvSpPr txBox="1"/>
                <p:nvPr/>
              </p:nvSpPr>
              <p:spPr>
                <a:xfrm>
                  <a:off x="6246657" y="2776466"/>
                  <a:ext cx="9025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V</a:t>
                  </a:r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BE55F556-FA8B-79E4-1C5E-102D6C0D8F38}"/>
                  </a:ext>
                </a:extLst>
              </p:cNvPr>
              <p:cNvGrpSpPr/>
              <p:nvPr/>
            </p:nvGrpSpPr>
            <p:grpSpPr>
              <a:xfrm rot="19409985">
                <a:off x="7498792" y="1630007"/>
                <a:ext cx="638180" cy="77348"/>
                <a:chOff x="6182056" y="1995767"/>
                <a:chExt cx="638180" cy="77348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49003480-8596-FC19-961E-C34C3B87D3BC}"/>
                    </a:ext>
                  </a:extLst>
                </p:cNvPr>
                <p:cNvSpPr/>
                <p:nvPr/>
              </p:nvSpPr>
              <p:spPr>
                <a:xfrm>
                  <a:off x="6182056" y="1995767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EB8B3EC8-D0C2-33A9-BE65-9C7A82996B5B}"/>
                    </a:ext>
                  </a:extLst>
                </p:cNvPr>
                <p:cNvSpPr/>
                <p:nvPr/>
              </p:nvSpPr>
              <p:spPr>
                <a:xfrm>
                  <a:off x="6334456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2A5B2DF1-D98E-711D-8963-581861B75F31}"/>
                    </a:ext>
                  </a:extLst>
                </p:cNvPr>
                <p:cNvSpPr/>
                <p:nvPr/>
              </p:nvSpPr>
              <p:spPr>
                <a:xfrm>
                  <a:off x="6468568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91735F85-BBE4-FA7D-64C6-77A75B01220C}"/>
                    </a:ext>
                  </a:extLst>
                </p:cNvPr>
                <p:cNvSpPr/>
                <p:nvPr/>
              </p:nvSpPr>
              <p:spPr>
                <a:xfrm>
                  <a:off x="6614872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8520E3F2-C57D-B584-4922-89EB74C72A85}"/>
                    </a:ext>
                  </a:extLst>
                </p:cNvPr>
                <p:cNvSpPr/>
                <p:nvPr/>
              </p:nvSpPr>
              <p:spPr>
                <a:xfrm>
                  <a:off x="6748984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71A77DEC-6F74-09C5-E25E-FA204EE939A7}"/>
                  </a:ext>
                </a:extLst>
              </p:cNvPr>
              <p:cNvGrpSpPr/>
              <p:nvPr/>
            </p:nvGrpSpPr>
            <p:grpSpPr>
              <a:xfrm>
                <a:off x="7699960" y="1806791"/>
                <a:ext cx="638180" cy="77348"/>
                <a:chOff x="6182056" y="1995767"/>
                <a:chExt cx="638180" cy="77348"/>
              </a:xfrm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9259A586-44DD-B7B3-F3BC-264836CFE31D}"/>
                    </a:ext>
                  </a:extLst>
                </p:cNvPr>
                <p:cNvSpPr/>
                <p:nvPr/>
              </p:nvSpPr>
              <p:spPr>
                <a:xfrm>
                  <a:off x="6182056" y="1995767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7444563D-5A66-E7FC-C8C6-E0729A8511E4}"/>
                    </a:ext>
                  </a:extLst>
                </p:cNvPr>
                <p:cNvSpPr/>
                <p:nvPr/>
              </p:nvSpPr>
              <p:spPr>
                <a:xfrm>
                  <a:off x="6334456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3E40D2D7-5A55-90EE-D19B-226F00D6B639}"/>
                    </a:ext>
                  </a:extLst>
                </p:cNvPr>
                <p:cNvSpPr/>
                <p:nvPr/>
              </p:nvSpPr>
              <p:spPr>
                <a:xfrm>
                  <a:off x="6468568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55D38E26-F87C-BBFA-526D-8BE55128FBFD}"/>
                    </a:ext>
                  </a:extLst>
                </p:cNvPr>
                <p:cNvSpPr/>
                <p:nvPr/>
              </p:nvSpPr>
              <p:spPr>
                <a:xfrm>
                  <a:off x="6614872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76300665-1B59-99E5-B01D-C83D2C8A42E6}"/>
                    </a:ext>
                  </a:extLst>
                </p:cNvPr>
                <p:cNvSpPr/>
                <p:nvPr/>
              </p:nvSpPr>
              <p:spPr>
                <a:xfrm>
                  <a:off x="6748984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BB0711F-82F8-38E2-607D-023E2306EE06}"/>
                </a:ext>
              </a:extLst>
            </p:cNvPr>
            <p:cNvGrpSpPr/>
            <p:nvPr/>
          </p:nvGrpSpPr>
          <p:grpSpPr>
            <a:xfrm>
              <a:off x="8601711" y="5440661"/>
              <a:ext cx="3615706" cy="663847"/>
              <a:chOff x="8661871" y="5890341"/>
              <a:chExt cx="3615706" cy="663847"/>
            </a:xfrm>
          </p:grpSpPr>
          <p:sp>
            <p:nvSpPr>
              <p:cNvPr id="34" name="Right Brace 33">
                <a:extLst>
                  <a:ext uri="{FF2B5EF4-FFF2-40B4-BE49-F238E27FC236}">
                    <a16:creationId xmlns:a16="http://schemas.microsoft.com/office/drawing/2014/main" id="{4AAC62D9-9165-C64E-EBBE-04C524362210}"/>
                  </a:ext>
                </a:extLst>
              </p:cNvPr>
              <p:cNvSpPr/>
              <p:nvPr/>
            </p:nvSpPr>
            <p:spPr>
              <a:xfrm rot="5400000">
                <a:off x="9871603" y="4811198"/>
                <a:ext cx="175049" cy="2333335"/>
              </a:xfrm>
              <a:prstGeom prst="rightBrac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141DFB7-EBD3-9445-61BA-DD527D1FA57F}"/>
                  </a:ext>
                </a:extLst>
              </p:cNvPr>
              <p:cNvSpPr txBox="1"/>
              <p:nvPr/>
            </p:nvSpPr>
            <p:spPr>
              <a:xfrm>
                <a:off x="8661871" y="6092523"/>
                <a:ext cx="36157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51 temperatures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E926816-9F05-8842-8661-5AF41C9C7A6B}"/>
                </a:ext>
              </a:extLst>
            </p:cNvPr>
            <p:cNvGrpSpPr/>
            <p:nvPr/>
          </p:nvGrpSpPr>
          <p:grpSpPr>
            <a:xfrm rot="19515297">
              <a:off x="7746953" y="3892272"/>
              <a:ext cx="3615706" cy="623347"/>
              <a:chOff x="8647257" y="5391114"/>
              <a:chExt cx="3615706" cy="623347"/>
            </a:xfrm>
          </p:grpSpPr>
          <p:sp>
            <p:nvSpPr>
              <p:cNvPr id="32" name="Right Brace 31">
                <a:extLst>
                  <a:ext uri="{FF2B5EF4-FFF2-40B4-BE49-F238E27FC236}">
                    <a16:creationId xmlns:a16="http://schemas.microsoft.com/office/drawing/2014/main" id="{4409F621-172B-FB3D-6064-2C7EF5CB72BA}"/>
                  </a:ext>
                </a:extLst>
              </p:cNvPr>
              <p:cNvSpPr/>
              <p:nvPr/>
            </p:nvSpPr>
            <p:spPr>
              <a:xfrm rot="16089905">
                <a:off x="9672592" y="5135236"/>
                <a:ext cx="193960" cy="1564489"/>
              </a:xfrm>
              <a:prstGeom prst="rightBrac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9FEF99D-26B8-D0A3-B8E4-20E4DEEB643E}"/>
                  </a:ext>
                </a:extLst>
              </p:cNvPr>
              <p:cNvSpPr txBox="1"/>
              <p:nvPr/>
            </p:nvSpPr>
            <p:spPr>
              <a:xfrm>
                <a:off x="8647257" y="5391114"/>
                <a:ext cx="36157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42 volumes</a:t>
                </a:r>
              </a:p>
            </p:txBody>
          </p:sp>
        </p:grpSp>
      </p:grpSp>
      <p:sp>
        <p:nvSpPr>
          <p:cNvPr id="2" name="Arc 1">
            <a:extLst>
              <a:ext uri="{FF2B5EF4-FFF2-40B4-BE49-F238E27FC236}">
                <a16:creationId xmlns:a16="http://schemas.microsoft.com/office/drawing/2014/main" id="{FD18857E-CE8E-1737-393F-AF98F9E71CB4}"/>
              </a:ext>
            </a:extLst>
          </p:cNvPr>
          <p:cNvSpPr/>
          <p:nvPr/>
        </p:nvSpPr>
        <p:spPr>
          <a:xfrm>
            <a:off x="3866138" y="2214891"/>
            <a:ext cx="3374054" cy="4078705"/>
          </a:xfrm>
          <a:prstGeom prst="arc">
            <a:avLst/>
          </a:prstGeom>
          <a:ln w="635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0FC4E-6D51-11F8-B401-B8C53AFAE50A}"/>
              </a:ext>
            </a:extLst>
          </p:cNvPr>
          <p:cNvSpPr txBox="1"/>
          <p:nvPr/>
        </p:nvSpPr>
        <p:spPr>
          <a:xfrm>
            <a:off x="6447193" y="4467202"/>
            <a:ext cx="4296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every combination of volume and temperature, calculate a pressure.</a:t>
            </a:r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145B6C2D-C4DA-C720-17D5-8EC950C6A916}"/>
              </a:ext>
            </a:extLst>
          </p:cNvPr>
          <p:cNvSpPr/>
          <p:nvPr/>
        </p:nvSpPr>
        <p:spPr>
          <a:xfrm rot="7525774">
            <a:off x="3826031" y="2559799"/>
            <a:ext cx="3374054" cy="4078705"/>
          </a:xfrm>
          <a:prstGeom prst="arc">
            <a:avLst/>
          </a:prstGeom>
          <a:ln w="635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3A2D2C-F523-98F1-2C9C-5929290AD2F3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Another way to make a gridded variable: Calculate something </a:t>
            </a:r>
            <a:r>
              <a:rPr lang="en-US" sz="2400" b="1" i="1" dirty="0"/>
              <a:t>from</a:t>
            </a:r>
            <a:r>
              <a:rPr lang="en-US" sz="2400" b="1" dirty="0"/>
              <a:t> gridded variables (!)</a:t>
            </a:r>
          </a:p>
        </p:txBody>
      </p:sp>
    </p:spTree>
    <p:extLst>
      <p:ext uri="{BB962C8B-B14F-4D97-AF65-F5344CB8AC3E}">
        <p14:creationId xmlns:p14="http://schemas.microsoft.com/office/powerpoint/2010/main" val="1409741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470BB9-15B0-6ACC-3A14-3F2F4EDD8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454" b="69992"/>
          <a:stretch/>
        </p:blipFill>
        <p:spPr>
          <a:xfrm>
            <a:off x="339219" y="1008358"/>
            <a:ext cx="10517153" cy="2117131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EFB933C1-9CCE-8764-4AE5-84A0172AD340}"/>
              </a:ext>
            </a:extLst>
          </p:cNvPr>
          <p:cNvGrpSpPr/>
          <p:nvPr/>
        </p:nvGrpSpPr>
        <p:grpSpPr>
          <a:xfrm>
            <a:off x="1231413" y="3732512"/>
            <a:ext cx="4513396" cy="2212236"/>
            <a:chOff x="7746953" y="3892272"/>
            <a:chExt cx="4513396" cy="221223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FEEB076-B9ED-AF85-8AE7-583D0E78BD16}"/>
                </a:ext>
              </a:extLst>
            </p:cNvPr>
            <p:cNvGrpSpPr/>
            <p:nvPr/>
          </p:nvGrpSpPr>
          <p:grpSpPr>
            <a:xfrm>
              <a:off x="8661872" y="4371640"/>
              <a:ext cx="3598477" cy="1250805"/>
              <a:chOff x="7354053" y="1248060"/>
              <a:chExt cx="2327564" cy="860815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138E8460-ECD9-8141-7464-6C661815B5DA}"/>
                  </a:ext>
                </a:extLst>
              </p:cNvPr>
              <p:cNvGrpSpPr/>
              <p:nvPr/>
            </p:nvGrpSpPr>
            <p:grpSpPr>
              <a:xfrm>
                <a:off x="7354053" y="1248060"/>
                <a:ext cx="2327564" cy="860815"/>
                <a:chOff x="5522026" y="2776466"/>
                <a:chExt cx="2327564" cy="860815"/>
              </a:xfrm>
            </p:grpSpPr>
            <p:sp>
              <p:nvSpPr>
                <p:cNvPr id="49" name="Parallelogram 48">
                  <a:extLst>
                    <a:ext uri="{FF2B5EF4-FFF2-40B4-BE49-F238E27FC236}">
                      <a16:creationId xmlns:a16="http://schemas.microsoft.com/office/drawing/2014/main" id="{5692105E-E6D5-0823-B370-4A76A68FDA69}"/>
                    </a:ext>
                  </a:extLst>
                </p:cNvPr>
                <p:cNvSpPr/>
                <p:nvPr/>
              </p:nvSpPr>
              <p:spPr>
                <a:xfrm>
                  <a:off x="5522026" y="2805621"/>
                  <a:ext cx="2327564" cy="630672"/>
                </a:xfrm>
                <a:prstGeom prst="parallelogram">
                  <a:avLst>
                    <a:gd name="adj" fmla="val 135421"/>
                  </a:avLst>
                </a:prstGeom>
                <a:pattFill prst="ltDnDiag">
                  <a:fgClr>
                    <a:schemeClr val="accent1"/>
                  </a:fgClr>
                  <a:bgClr>
                    <a:schemeClr val="bg1"/>
                  </a:bgClr>
                </a:patt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BADB3B7-0D43-FBB5-AAED-CE8B030E0BA1}"/>
                    </a:ext>
                  </a:extLst>
                </p:cNvPr>
                <p:cNvSpPr txBox="1"/>
                <p:nvPr/>
              </p:nvSpPr>
              <p:spPr>
                <a:xfrm>
                  <a:off x="6632643" y="3175616"/>
                  <a:ext cx="9025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T 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4DD55C0-02DA-0905-BB05-27404EC6FD06}"/>
                    </a:ext>
                  </a:extLst>
                </p:cNvPr>
                <p:cNvSpPr txBox="1"/>
                <p:nvPr/>
              </p:nvSpPr>
              <p:spPr>
                <a:xfrm>
                  <a:off x="6246657" y="2776466"/>
                  <a:ext cx="9025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V</a:t>
                  </a:r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BE55F556-FA8B-79E4-1C5E-102D6C0D8F38}"/>
                  </a:ext>
                </a:extLst>
              </p:cNvPr>
              <p:cNvGrpSpPr/>
              <p:nvPr/>
            </p:nvGrpSpPr>
            <p:grpSpPr>
              <a:xfrm rot="19409985">
                <a:off x="7498792" y="1630007"/>
                <a:ext cx="638180" cy="77348"/>
                <a:chOff x="6182056" y="1995767"/>
                <a:chExt cx="638180" cy="77348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49003480-8596-FC19-961E-C34C3B87D3BC}"/>
                    </a:ext>
                  </a:extLst>
                </p:cNvPr>
                <p:cNvSpPr/>
                <p:nvPr/>
              </p:nvSpPr>
              <p:spPr>
                <a:xfrm>
                  <a:off x="6182056" y="1995767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EB8B3EC8-D0C2-33A9-BE65-9C7A82996B5B}"/>
                    </a:ext>
                  </a:extLst>
                </p:cNvPr>
                <p:cNvSpPr/>
                <p:nvPr/>
              </p:nvSpPr>
              <p:spPr>
                <a:xfrm>
                  <a:off x="6334456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2A5B2DF1-D98E-711D-8963-581861B75F31}"/>
                    </a:ext>
                  </a:extLst>
                </p:cNvPr>
                <p:cNvSpPr/>
                <p:nvPr/>
              </p:nvSpPr>
              <p:spPr>
                <a:xfrm>
                  <a:off x="6468568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91735F85-BBE4-FA7D-64C6-77A75B01220C}"/>
                    </a:ext>
                  </a:extLst>
                </p:cNvPr>
                <p:cNvSpPr/>
                <p:nvPr/>
              </p:nvSpPr>
              <p:spPr>
                <a:xfrm>
                  <a:off x="6614872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8520E3F2-C57D-B584-4922-89EB74C72A85}"/>
                    </a:ext>
                  </a:extLst>
                </p:cNvPr>
                <p:cNvSpPr/>
                <p:nvPr/>
              </p:nvSpPr>
              <p:spPr>
                <a:xfrm>
                  <a:off x="6748984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71A77DEC-6F74-09C5-E25E-FA204EE939A7}"/>
                  </a:ext>
                </a:extLst>
              </p:cNvPr>
              <p:cNvGrpSpPr/>
              <p:nvPr/>
            </p:nvGrpSpPr>
            <p:grpSpPr>
              <a:xfrm>
                <a:off x="7699960" y="1806791"/>
                <a:ext cx="638180" cy="77348"/>
                <a:chOff x="6182056" y="1995767"/>
                <a:chExt cx="638180" cy="77348"/>
              </a:xfrm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9259A586-44DD-B7B3-F3BC-264836CFE31D}"/>
                    </a:ext>
                  </a:extLst>
                </p:cNvPr>
                <p:cNvSpPr/>
                <p:nvPr/>
              </p:nvSpPr>
              <p:spPr>
                <a:xfrm>
                  <a:off x="6182056" y="1995767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7444563D-5A66-E7FC-C8C6-E0729A8511E4}"/>
                    </a:ext>
                  </a:extLst>
                </p:cNvPr>
                <p:cNvSpPr/>
                <p:nvPr/>
              </p:nvSpPr>
              <p:spPr>
                <a:xfrm>
                  <a:off x="6334456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3E40D2D7-5A55-90EE-D19B-226F00D6B639}"/>
                    </a:ext>
                  </a:extLst>
                </p:cNvPr>
                <p:cNvSpPr/>
                <p:nvPr/>
              </p:nvSpPr>
              <p:spPr>
                <a:xfrm>
                  <a:off x="6468568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55D38E26-F87C-BBFA-526D-8BE55128FBFD}"/>
                    </a:ext>
                  </a:extLst>
                </p:cNvPr>
                <p:cNvSpPr/>
                <p:nvPr/>
              </p:nvSpPr>
              <p:spPr>
                <a:xfrm>
                  <a:off x="6614872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76300665-1B59-99E5-B01D-C83D2C8A42E6}"/>
                    </a:ext>
                  </a:extLst>
                </p:cNvPr>
                <p:cNvSpPr/>
                <p:nvPr/>
              </p:nvSpPr>
              <p:spPr>
                <a:xfrm>
                  <a:off x="6748984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BB0711F-82F8-38E2-607D-023E2306EE06}"/>
                </a:ext>
              </a:extLst>
            </p:cNvPr>
            <p:cNvGrpSpPr/>
            <p:nvPr/>
          </p:nvGrpSpPr>
          <p:grpSpPr>
            <a:xfrm>
              <a:off x="8601711" y="5440661"/>
              <a:ext cx="3615706" cy="663847"/>
              <a:chOff x="8661871" y="5890341"/>
              <a:chExt cx="3615706" cy="663847"/>
            </a:xfrm>
          </p:grpSpPr>
          <p:sp>
            <p:nvSpPr>
              <p:cNvPr id="34" name="Right Brace 33">
                <a:extLst>
                  <a:ext uri="{FF2B5EF4-FFF2-40B4-BE49-F238E27FC236}">
                    <a16:creationId xmlns:a16="http://schemas.microsoft.com/office/drawing/2014/main" id="{4AAC62D9-9165-C64E-EBBE-04C524362210}"/>
                  </a:ext>
                </a:extLst>
              </p:cNvPr>
              <p:cNvSpPr/>
              <p:nvPr/>
            </p:nvSpPr>
            <p:spPr>
              <a:xfrm rot="5400000">
                <a:off x="9871603" y="4811198"/>
                <a:ext cx="175049" cy="2333335"/>
              </a:xfrm>
              <a:prstGeom prst="rightBrac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141DFB7-EBD3-9445-61BA-DD527D1FA57F}"/>
                  </a:ext>
                </a:extLst>
              </p:cNvPr>
              <p:cNvSpPr txBox="1"/>
              <p:nvPr/>
            </p:nvSpPr>
            <p:spPr>
              <a:xfrm>
                <a:off x="8661871" y="6092523"/>
                <a:ext cx="36157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51 temperatures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E926816-9F05-8842-8661-5AF41C9C7A6B}"/>
                </a:ext>
              </a:extLst>
            </p:cNvPr>
            <p:cNvGrpSpPr/>
            <p:nvPr/>
          </p:nvGrpSpPr>
          <p:grpSpPr>
            <a:xfrm rot="19515297">
              <a:off x="7746953" y="3892272"/>
              <a:ext cx="3615706" cy="623347"/>
              <a:chOff x="8647257" y="5391114"/>
              <a:chExt cx="3615706" cy="623347"/>
            </a:xfrm>
          </p:grpSpPr>
          <p:sp>
            <p:nvSpPr>
              <p:cNvPr id="32" name="Right Brace 31">
                <a:extLst>
                  <a:ext uri="{FF2B5EF4-FFF2-40B4-BE49-F238E27FC236}">
                    <a16:creationId xmlns:a16="http://schemas.microsoft.com/office/drawing/2014/main" id="{4409F621-172B-FB3D-6064-2C7EF5CB72BA}"/>
                  </a:ext>
                </a:extLst>
              </p:cNvPr>
              <p:cNvSpPr/>
              <p:nvPr/>
            </p:nvSpPr>
            <p:spPr>
              <a:xfrm rot="16089905">
                <a:off x="9672592" y="5135236"/>
                <a:ext cx="193960" cy="1564489"/>
              </a:xfrm>
              <a:prstGeom prst="rightBrac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9FEF99D-26B8-D0A3-B8E4-20E4DEEB643E}"/>
                  </a:ext>
                </a:extLst>
              </p:cNvPr>
              <p:cNvSpPr txBox="1"/>
              <p:nvPr/>
            </p:nvSpPr>
            <p:spPr>
              <a:xfrm>
                <a:off x="8647257" y="5391114"/>
                <a:ext cx="36157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42 volumes</a:t>
                </a:r>
              </a:p>
            </p:txBody>
          </p:sp>
        </p:grpSp>
      </p:grpSp>
      <p:sp>
        <p:nvSpPr>
          <p:cNvPr id="2" name="Arc 1">
            <a:extLst>
              <a:ext uri="{FF2B5EF4-FFF2-40B4-BE49-F238E27FC236}">
                <a16:creationId xmlns:a16="http://schemas.microsoft.com/office/drawing/2014/main" id="{FD18857E-CE8E-1737-393F-AF98F9E71CB4}"/>
              </a:ext>
            </a:extLst>
          </p:cNvPr>
          <p:cNvSpPr/>
          <p:nvPr/>
        </p:nvSpPr>
        <p:spPr>
          <a:xfrm>
            <a:off x="3866138" y="2214891"/>
            <a:ext cx="3374054" cy="4078705"/>
          </a:xfrm>
          <a:prstGeom prst="arc">
            <a:avLst/>
          </a:prstGeom>
          <a:ln w="635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0FC4E-6D51-11F8-B401-B8C53AFAE50A}"/>
              </a:ext>
            </a:extLst>
          </p:cNvPr>
          <p:cNvSpPr txBox="1"/>
          <p:nvPr/>
        </p:nvSpPr>
        <p:spPr>
          <a:xfrm>
            <a:off x="6447193" y="4467202"/>
            <a:ext cx="42963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every combination of volume and temperature, calculate a pressure. So </a:t>
            </a:r>
            <a:r>
              <a:rPr lang="en-US" sz="2400" b="1" dirty="0" err="1"/>
              <a:t>Pgrid_ideal</a:t>
            </a:r>
            <a:r>
              <a:rPr lang="en-US" sz="2400" b="1" dirty="0"/>
              <a:t> is also a gridded variable</a:t>
            </a:r>
            <a:r>
              <a:rPr lang="en-US" sz="2400" dirty="0"/>
              <a:t>!</a:t>
            </a:r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145B6C2D-C4DA-C720-17D5-8EC950C6A916}"/>
              </a:ext>
            </a:extLst>
          </p:cNvPr>
          <p:cNvSpPr/>
          <p:nvPr/>
        </p:nvSpPr>
        <p:spPr>
          <a:xfrm rot="7525774">
            <a:off x="3826031" y="2559799"/>
            <a:ext cx="3374054" cy="4078705"/>
          </a:xfrm>
          <a:prstGeom prst="arc">
            <a:avLst/>
          </a:prstGeom>
          <a:ln w="635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931B94-36CB-9FEB-A2E9-7AA7243BB56B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Another way to make a gridded variable: Calculate something </a:t>
            </a:r>
            <a:r>
              <a:rPr lang="en-US" sz="2400" b="1" i="1" dirty="0"/>
              <a:t>from</a:t>
            </a:r>
            <a:r>
              <a:rPr lang="en-US" sz="2400" b="1" dirty="0"/>
              <a:t> gridded variables (!)</a:t>
            </a:r>
          </a:p>
        </p:txBody>
      </p:sp>
    </p:spTree>
    <p:extLst>
      <p:ext uri="{BB962C8B-B14F-4D97-AF65-F5344CB8AC3E}">
        <p14:creationId xmlns:p14="http://schemas.microsoft.com/office/powerpoint/2010/main" val="3922574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C39FB1-972F-188C-FAD2-14DA8D76554D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Visualizing a calculated gridded variable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470BB9-15B0-6ACC-3A14-3F2F4EDD8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930" b="12171"/>
          <a:stretch/>
        </p:blipFill>
        <p:spPr>
          <a:xfrm>
            <a:off x="38583" y="712170"/>
            <a:ext cx="11513561" cy="158816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CD80948-EFFA-7C28-36C2-8BBBA6DD0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708" y="2300339"/>
            <a:ext cx="5960445" cy="447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3AB7B5-EA2B-B26E-6720-CF63A87A2F88}"/>
              </a:ext>
            </a:extLst>
          </p:cNvPr>
          <p:cNvSpPr txBox="1"/>
          <p:nvPr/>
        </p:nvSpPr>
        <p:spPr>
          <a:xfrm rot="1192743">
            <a:off x="2928382" y="6325293"/>
            <a:ext cx="3615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51 temperatures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93ACD2-98B9-7A1B-9F20-5C0F7D212522}"/>
              </a:ext>
            </a:extLst>
          </p:cNvPr>
          <p:cNvSpPr txBox="1"/>
          <p:nvPr/>
        </p:nvSpPr>
        <p:spPr>
          <a:xfrm rot="18477984">
            <a:off x="5721243" y="4986176"/>
            <a:ext cx="3615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42 volumes</a:t>
            </a:r>
          </a:p>
        </p:txBody>
      </p:sp>
    </p:spTree>
    <p:extLst>
      <p:ext uri="{BB962C8B-B14F-4D97-AF65-F5344CB8AC3E}">
        <p14:creationId xmlns:p14="http://schemas.microsoft.com/office/powerpoint/2010/main" val="3164089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C39FB1-972F-188C-FAD2-14DA8D76554D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Isotherms and isochores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74E52F-7DE6-52F4-8C43-1E92D3A54C18}"/>
              </a:ext>
            </a:extLst>
          </p:cNvPr>
          <p:cNvGrpSpPr/>
          <p:nvPr/>
        </p:nvGrpSpPr>
        <p:grpSpPr>
          <a:xfrm>
            <a:off x="170208" y="1335046"/>
            <a:ext cx="4895087" cy="4223544"/>
            <a:chOff x="170208" y="1335045"/>
            <a:chExt cx="5737126" cy="452431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A959959-934E-2010-F1C8-CB3D9E904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208" y="1335045"/>
              <a:ext cx="5737126" cy="4524315"/>
            </a:xfrm>
            <a:prstGeom prst="rect">
              <a:avLst/>
            </a:prstGeom>
          </p:spPr>
        </p:pic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B0135BD-4AB0-FC0D-AEBD-A934ED33BC4A}"/>
                </a:ext>
              </a:extLst>
            </p:cNvPr>
            <p:cNvSpPr/>
            <p:nvPr/>
          </p:nvSpPr>
          <p:spPr>
            <a:xfrm>
              <a:off x="1828801" y="2579427"/>
              <a:ext cx="1842448" cy="2210935"/>
            </a:xfrm>
            <a:custGeom>
              <a:avLst/>
              <a:gdLst>
                <a:gd name="connsiteX0" fmla="*/ 0 w 1842448"/>
                <a:gd name="connsiteY0" fmla="*/ 0 h 2470245"/>
                <a:gd name="connsiteX1" fmla="*/ 13648 w 1842448"/>
                <a:gd name="connsiteY1" fmla="*/ 286603 h 2470245"/>
                <a:gd name="connsiteX2" fmla="*/ 40943 w 1842448"/>
                <a:gd name="connsiteY2" fmla="*/ 559558 h 2470245"/>
                <a:gd name="connsiteX3" fmla="*/ 68239 w 1842448"/>
                <a:gd name="connsiteY3" fmla="*/ 900752 h 2470245"/>
                <a:gd name="connsiteX4" fmla="*/ 109182 w 1842448"/>
                <a:gd name="connsiteY4" fmla="*/ 1201003 h 2470245"/>
                <a:gd name="connsiteX5" fmla="*/ 163773 w 1842448"/>
                <a:gd name="connsiteY5" fmla="*/ 1473958 h 2470245"/>
                <a:gd name="connsiteX6" fmla="*/ 286603 w 1842448"/>
                <a:gd name="connsiteY6" fmla="*/ 1746913 h 2470245"/>
                <a:gd name="connsiteX7" fmla="*/ 573206 w 1842448"/>
                <a:gd name="connsiteY7" fmla="*/ 1965277 h 2470245"/>
                <a:gd name="connsiteX8" fmla="*/ 928048 w 1842448"/>
                <a:gd name="connsiteY8" fmla="*/ 2115403 h 2470245"/>
                <a:gd name="connsiteX9" fmla="*/ 1269242 w 1842448"/>
                <a:gd name="connsiteY9" fmla="*/ 2251880 h 2470245"/>
                <a:gd name="connsiteX10" fmla="*/ 1514902 w 1842448"/>
                <a:gd name="connsiteY10" fmla="*/ 2347415 h 2470245"/>
                <a:gd name="connsiteX11" fmla="*/ 1842448 w 1842448"/>
                <a:gd name="connsiteY11" fmla="*/ 2470245 h 247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42448" h="2470245">
                  <a:moveTo>
                    <a:pt x="0" y="0"/>
                  </a:moveTo>
                  <a:cubicBezTo>
                    <a:pt x="3412" y="96671"/>
                    <a:pt x="6824" y="193343"/>
                    <a:pt x="13648" y="286603"/>
                  </a:cubicBezTo>
                  <a:cubicBezTo>
                    <a:pt x="20472" y="379863"/>
                    <a:pt x="31845" y="457200"/>
                    <a:pt x="40943" y="559558"/>
                  </a:cubicBezTo>
                  <a:cubicBezTo>
                    <a:pt x="50042" y="661916"/>
                    <a:pt x="56866" y="793845"/>
                    <a:pt x="68239" y="900752"/>
                  </a:cubicBezTo>
                  <a:cubicBezTo>
                    <a:pt x="79612" y="1007659"/>
                    <a:pt x="93260" y="1105469"/>
                    <a:pt x="109182" y="1201003"/>
                  </a:cubicBezTo>
                  <a:cubicBezTo>
                    <a:pt x="125104" y="1296537"/>
                    <a:pt x="134203" y="1382973"/>
                    <a:pt x="163773" y="1473958"/>
                  </a:cubicBezTo>
                  <a:cubicBezTo>
                    <a:pt x="193343" y="1564943"/>
                    <a:pt x="218364" y="1665027"/>
                    <a:pt x="286603" y="1746913"/>
                  </a:cubicBezTo>
                  <a:cubicBezTo>
                    <a:pt x="354842" y="1828799"/>
                    <a:pt x="466299" y="1903862"/>
                    <a:pt x="573206" y="1965277"/>
                  </a:cubicBezTo>
                  <a:cubicBezTo>
                    <a:pt x="680114" y="2026692"/>
                    <a:pt x="812042" y="2067636"/>
                    <a:pt x="928048" y="2115403"/>
                  </a:cubicBezTo>
                  <a:cubicBezTo>
                    <a:pt x="1044054" y="2163170"/>
                    <a:pt x="1269242" y="2251880"/>
                    <a:pt x="1269242" y="2251880"/>
                  </a:cubicBezTo>
                  <a:lnTo>
                    <a:pt x="1514902" y="2347415"/>
                  </a:lnTo>
                  <a:lnTo>
                    <a:pt x="1842448" y="2470245"/>
                  </a:lnTo>
                </a:path>
              </a:pathLst>
            </a:custGeom>
            <a:ln w="1270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3831847-2EDA-EC94-3462-99B475907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376" y="1174625"/>
            <a:ext cx="4895087" cy="422354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DB69A02-8694-957F-8113-B07F3E790844}"/>
              </a:ext>
            </a:extLst>
          </p:cNvPr>
          <p:cNvCxnSpPr/>
          <p:nvPr/>
        </p:nvCxnSpPr>
        <p:spPr>
          <a:xfrm flipH="1">
            <a:off x="7712242" y="3717758"/>
            <a:ext cx="1155032" cy="565484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9AB3C0D-A463-72AD-9B20-4F8C341CE294}"/>
              </a:ext>
            </a:extLst>
          </p:cNvPr>
          <p:cNvSpPr txBox="1"/>
          <p:nvPr/>
        </p:nvSpPr>
        <p:spPr>
          <a:xfrm>
            <a:off x="996619" y="5292121"/>
            <a:ext cx="32986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Isotherm</a:t>
            </a:r>
            <a:r>
              <a:rPr lang="en-US" sz="2400" dirty="0"/>
              <a:t> = path of constant </a:t>
            </a:r>
            <a:r>
              <a:rPr lang="en-US" sz="2400" b="1" dirty="0"/>
              <a:t>temperature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343D1C-636C-40C3-332F-33A9606A638C}"/>
              </a:ext>
            </a:extLst>
          </p:cNvPr>
          <p:cNvSpPr txBox="1"/>
          <p:nvPr/>
        </p:nvSpPr>
        <p:spPr>
          <a:xfrm>
            <a:off x="6900114" y="5267876"/>
            <a:ext cx="32986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Isochore</a:t>
            </a:r>
            <a:r>
              <a:rPr lang="en-US" sz="2400" dirty="0"/>
              <a:t> = path of constant </a:t>
            </a:r>
            <a:r>
              <a:rPr lang="en-US" sz="2400" b="1" dirty="0"/>
              <a:t>volume</a:t>
            </a:r>
          </a:p>
        </p:txBody>
      </p:sp>
    </p:spTree>
    <p:extLst>
      <p:ext uri="{BB962C8B-B14F-4D97-AF65-F5344CB8AC3E}">
        <p14:creationId xmlns:p14="http://schemas.microsoft.com/office/powerpoint/2010/main" val="1025543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B4C3CB-FCB3-2241-AE48-93D0EF93F528}"/>
              </a:ext>
            </a:extLst>
          </p:cNvPr>
          <p:cNvSpPr txBox="1"/>
          <p:nvPr/>
        </p:nvSpPr>
        <p:spPr>
          <a:xfrm>
            <a:off x="-36876" y="-12764"/>
            <a:ext cx="12228876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 talked about why we would expect a real gas (here, approximated as a van der Waals gas) might have higher or lower pressure than an ideal gas  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C8D2C28-74C3-8EB4-59ED-CAEE6E2FDC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35" t="19315" r="37993" b="47321"/>
          <a:stretch/>
        </p:blipFill>
        <p:spPr>
          <a:xfrm>
            <a:off x="6686403" y="950116"/>
            <a:ext cx="3817147" cy="130916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89F5980-01AF-98AB-08E7-E8E56A7D6291}"/>
              </a:ext>
            </a:extLst>
          </p:cNvPr>
          <p:cNvSpPr txBox="1"/>
          <p:nvPr/>
        </p:nvSpPr>
        <p:spPr>
          <a:xfrm>
            <a:off x="6146690" y="2876798"/>
            <a:ext cx="57405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When “a” is big, intermolecular </a:t>
            </a:r>
            <a:r>
              <a:rPr lang="en-US" sz="2400" b="1" dirty="0">
                <a:solidFill>
                  <a:schemeClr val="accent1"/>
                </a:solidFill>
              </a:rPr>
              <a:t>attraction</a:t>
            </a:r>
            <a:r>
              <a:rPr lang="en-US" sz="2400" dirty="0"/>
              <a:t> (“stickiness”) is significant, and the </a:t>
            </a:r>
            <a:r>
              <a:rPr lang="en-US" sz="2400" b="1" dirty="0"/>
              <a:t>pressure is </a:t>
            </a:r>
            <a:r>
              <a:rPr lang="en-US" sz="2400" b="1" dirty="0">
                <a:solidFill>
                  <a:schemeClr val="accent1"/>
                </a:solidFill>
              </a:rPr>
              <a:t>smaller than ideal</a:t>
            </a:r>
            <a:r>
              <a:rPr lang="en-US" sz="24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When “b” is big, intermolecular </a:t>
            </a:r>
            <a:r>
              <a:rPr lang="en-US" sz="2400" b="1" dirty="0">
                <a:solidFill>
                  <a:srgbClr val="FF0000"/>
                </a:solidFill>
              </a:rPr>
              <a:t>repulsion</a:t>
            </a:r>
            <a:r>
              <a:rPr lang="en-US" sz="2400" dirty="0"/>
              <a:t> is significant, and the </a:t>
            </a:r>
            <a:r>
              <a:rPr lang="en-US" sz="2400" b="1" dirty="0"/>
              <a:t>pressure is </a:t>
            </a:r>
            <a:r>
              <a:rPr lang="en-US" sz="2400" b="1" dirty="0">
                <a:solidFill>
                  <a:srgbClr val="FF0000"/>
                </a:solidFill>
              </a:rPr>
              <a:t>bigger than ideal</a:t>
            </a:r>
            <a:r>
              <a:rPr lang="en-US" sz="2400" dirty="0"/>
              <a:t>.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252317A-FF4F-8476-6E3F-74F073919899}"/>
              </a:ext>
            </a:extLst>
          </p:cNvPr>
          <p:cNvGrpSpPr/>
          <p:nvPr/>
        </p:nvGrpSpPr>
        <p:grpSpPr>
          <a:xfrm>
            <a:off x="194832" y="1120804"/>
            <a:ext cx="5517852" cy="5311876"/>
            <a:chOff x="3279408" y="950116"/>
            <a:chExt cx="5517852" cy="5311876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3E7E2BC-58F5-35D2-CA36-FEDE50A8AC28}"/>
                </a:ext>
              </a:extLst>
            </p:cNvPr>
            <p:cNvGrpSpPr/>
            <p:nvPr/>
          </p:nvGrpSpPr>
          <p:grpSpPr>
            <a:xfrm>
              <a:off x="3279408" y="950116"/>
              <a:ext cx="5517852" cy="5311876"/>
              <a:chOff x="3279408" y="950116"/>
              <a:chExt cx="5517852" cy="5311876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1D07D93B-4FCA-BEBC-4927-7B307E864FD9}"/>
                  </a:ext>
                </a:extLst>
              </p:cNvPr>
              <p:cNvGrpSpPr/>
              <p:nvPr/>
            </p:nvGrpSpPr>
            <p:grpSpPr>
              <a:xfrm>
                <a:off x="3279408" y="5430995"/>
                <a:ext cx="5517852" cy="830997"/>
                <a:chOff x="549119" y="5031167"/>
                <a:chExt cx="5517852" cy="830997"/>
              </a:xfrm>
            </p:grpSpPr>
            <p:cxnSp>
              <p:nvCxnSpPr>
                <p:cNvPr id="106" name="Straight Arrow Connector 105">
                  <a:extLst>
                    <a:ext uri="{FF2B5EF4-FFF2-40B4-BE49-F238E27FC236}">
                      <a16:creationId xmlns:a16="http://schemas.microsoft.com/office/drawing/2014/main" id="{27D11B42-AD1F-D445-4943-25402C1D84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9119" y="5293136"/>
                  <a:ext cx="599982" cy="0"/>
                </a:xfrm>
                <a:prstGeom prst="straightConnector1">
                  <a:avLst/>
                </a:prstGeom>
                <a:ln w="38100">
                  <a:prstDash val="sysDot"/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TextBox 106">
                      <a:extLst>
                        <a:ext uri="{FF2B5EF4-FFF2-40B4-BE49-F238E27FC236}">
                          <a16:creationId xmlns:a16="http://schemas.microsoft.com/office/drawing/2014/main" id="{CE62DE9F-CFBB-5EB8-817A-12622BCDFF4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22358" y="5031167"/>
                      <a:ext cx="4744613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400" b="1" dirty="0">
                          <a:solidFill>
                            <a:schemeClr val="accent1"/>
                          </a:solidFill>
                        </a:rPr>
                        <a:t>Attractions</a:t>
                      </a:r>
                      <a:r>
                        <a:rPr lang="en-US" sz="2400" dirty="0"/>
                        <a:t> =&gt;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𝑟𝑒𝑎𝑙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𝑖𝑑𝑒𝑎𝑙</m:t>
                              </m:r>
                            </m:sub>
                          </m:sSub>
                        </m:oMath>
                      </a14:m>
                      <a:endParaRPr lang="en-US" sz="2400" dirty="0"/>
                    </a:p>
                    <a:p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Repulsions</a:t>
                      </a:r>
                      <a:r>
                        <a:rPr lang="en-US" sz="2400" dirty="0"/>
                        <a:t> =&gt;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𝑟𝑒𝑎𝑙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𝑖𝑑𝑒𝑎𝑙</m:t>
                              </m:r>
                            </m:sub>
                          </m:sSub>
                        </m:oMath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7E05F458-2D30-464B-8CA7-2127FC66D5A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22358" y="5031167"/>
                      <a:ext cx="4744613" cy="830997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2139" t="-4545" b="-1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99AC993F-02C0-480C-DDAA-9C42C81BC306}"/>
                  </a:ext>
                </a:extLst>
              </p:cNvPr>
              <p:cNvGrpSpPr/>
              <p:nvPr/>
            </p:nvGrpSpPr>
            <p:grpSpPr>
              <a:xfrm>
                <a:off x="3818564" y="950116"/>
                <a:ext cx="4902525" cy="4296254"/>
                <a:chOff x="801045" y="1575076"/>
                <a:chExt cx="3718056" cy="3553750"/>
              </a:xfrm>
            </p:grpSpPr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EB111F74-103C-81BF-F6AC-062C1ACB30F5}"/>
                    </a:ext>
                  </a:extLst>
                </p:cNvPr>
                <p:cNvGrpSpPr/>
                <p:nvPr/>
              </p:nvGrpSpPr>
              <p:grpSpPr>
                <a:xfrm>
                  <a:off x="801045" y="1575076"/>
                  <a:ext cx="3718056" cy="3553750"/>
                  <a:chOff x="5651292" y="1334126"/>
                  <a:chExt cx="6041036" cy="4961744"/>
                </a:xfrm>
              </p:grpSpPr>
              <p:sp>
                <p:nvSpPr>
                  <p:cNvPr id="82" name="Frame 81">
                    <a:extLst>
                      <a:ext uri="{FF2B5EF4-FFF2-40B4-BE49-F238E27FC236}">
                        <a16:creationId xmlns:a16="http://schemas.microsoft.com/office/drawing/2014/main" id="{8D2AC521-DD65-3AC5-45C4-925640415861}"/>
                      </a:ext>
                    </a:extLst>
                  </p:cNvPr>
                  <p:cNvSpPr/>
                  <p:nvPr/>
                </p:nvSpPr>
                <p:spPr>
                  <a:xfrm>
                    <a:off x="5651292" y="1334126"/>
                    <a:ext cx="6041036" cy="4961744"/>
                  </a:xfrm>
                  <a:prstGeom prst="frame">
                    <a:avLst>
                      <a:gd name="adj1" fmla="val 1926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83" name="Group 82">
                    <a:extLst>
                      <a:ext uri="{FF2B5EF4-FFF2-40B4-BE49-F238E27FC236}">
                        <a16:creationId xmlns:a16="http://schemas.microsoft.com/office/drawing/2014/main" id="{CFFF4CEA-EDC6-D27F-F1E0-97AAC0933564}"/>
                      </a:ext>
                    </a:extLst>
                  </p:cNvPr>
                  <p:cNvGrpSpPr/>
                  <p:nvPr/>
                </p:nvGrpSpPr>
                <p:grpSpPr>
                  <a:xfrm>
                    <a:off x="6016053" y="2083631"/>
                    <a:ext cx="4994223" cy="3667594"/>
                    <a:chOff x="6016053" y="2083631"/>
                    <a:chExt cx="4994223" cy="3667594"/>
                  </a:xfrm>
                  <a:solidFill>
                    <a:srgbClr val="7030A0"/>
                  </a:solidFill>
                </p:grpSpPr>
                <p:sp>
                  <p:nvSpPr>
                    <p:cNvPr id="96" name="Oval 95">
                      <a:extLst>
                        <a:ext uri="{FF2B5EF4-FFF2-40B4-BE49-F238E27FC236}">
                          <a16:creationId xmlns:a16="http://schemas.microsoft.com/office/drawing/2014/main" id="{EDCE103C-ABC7-AE72-AACF-1B5A11C0FF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25653" y="2263514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7" name="Oval 96">
                      <a:extLst>
                        <a:ext uri="{FF2B5EF4-FFF2-40B4-BE49-F238E27FC236}">
                          <a16:creationId xmlns:a16="http://schemas.microsoft.com/office/drawing/2014/main" id="{C13DC147-78DA-BBF7-FF09-C0FEC0D830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2787" y="5144124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8" name="Oval 97">
                      <a:extLst>
                        <a:ext uri="{FF2B5EF4-FFF2-40B4-BE49-F238E27FC236}">
                          <a16:creationId xmlns:a16="http://schemas.microsoft.com/office/drawing/2014/main" id="{719696E1-7728-1CCA-5C75-FB91678DF6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76781" y="3259298"/>
                      <a:ext cx="149903" cy="149902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9" name="Oval 98">
                      <a:extLst>
                        <a:ext uri="{FF2B5EF4-FFF2-40B4-BE49-F238E27FC236}">
                          <a16:creationId xmlns:a16="http://schemas.microsoft.com/office/drawing/2014/main" id="{B2E68B02-7535-C56F-3143-1E1284F81F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0085" y="3629480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0" name="Oval 99">
                      <a:extLst>
                        <a:ext uri="{FF2B5EF4-FFF2-40B4-BE49-F238E27FC236}">
                          <a16:creationId xmlns:a16="http://schemas.microsoft.com/office/drawing/2014/main" id="{8C18DF8A-C9A1-EED4-AC50-6CF889FBEF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39987" y="5601324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1" name="Oval 100">
                      <a:extLst>
                        <a:ext uri="{FF2B5EF4-FFF2-40B4-BE49-F238E27FC236}">
                          <a16:creationId xmlns:a16="http://schemas.microsoft.com/office/drawing/2014/main" id="{65DD008F-BFEF-179C-093B-845089DA4B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98243" y="2083631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2" name="Oval 101">
                      <a:extLst>
                        <a:ext uri="{FF2B5EF4-FFF2-40B4-BE49-F238E27FC236}">
                          <a16:creationId xmlns:a16="http://schemas.microsoft.com/office/drawing/2014/main" id="{4E709B4D-37C1-988B-BBF5-F995B22551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46957" y="4774366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3" name="Oval 102">
                      <a:extLst>
                        <a:ext uri="{FF2B5EF4-FFF2-40B4-BE49-F238E27FC236}">
                          <a16:creationId xmlns:a16="http://schemas.microsoft.com/office/drawing/2014/main" id="{DC96846A-3E32-AC27-AA1F-86425ECFF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16053" y="3814998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4" name="Oval 103">
                      <a:extLst>
                        <a:ext uri="{FF2B5EF4-FFF2-40B4-BE49-F238E27FC236}">
                          <a16:creationId xmlns:a16="http://schemas.microsoft.com/office/drawing/2014/main" id="{52C2DF58-79CF-D9B1-50AC-7B63C754D5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860374" y="4624465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5" name="Oval 104">
                      <a:extLst>
                        <a:ext uri="{FF2B5EF4-FFF2-40B4-BE49-F238E27FC236}">
                          <a16:creationId xmlns:a16="http://schemas.microsoft.com/office/drawing/2014/main" id="{8C96D348-454F-9F2D-CF01-58828060C0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39987" y="5601324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4" name="Group 83">
                    <a:extLst>
                      <a:ext uri="{FF2B5EF4-FFF2-40B4-BE49-F238E27FC236}">
                        <a16:creationId xmlns:a16="http://schemas.microsoft.com/office/drawing/2014/main" id="{409F79F4-A985-6F21-D4C6-4155F6460542}"/>
                      </a:ext>
                    </a:extLst>
                  </p:cNvPr>
                  <p:cNvGrpSpPr/>
                  <p:nvPr/>
                </p:nvGrpSpPr>
                <p:grpSpPr>
                  <a:xfrm>
                    <a:off x="6212174" y="1656413"/>
                    <a:ext cx="4910528" cy="4094812"/>
                    <a:chOff x="6016053" y="2263514"/>
                    <a:chExt cx="4087318" cy="3487711"/>
                  </a:xfrm>
                  <a:solidFill>
                    <a:srgbClr val="FF0000"/>
                  </a:solidFill>
                </p:grpSpPr>
                <p:sp>
                  <p:nvSpPr>
                    <p:cNvPr id="86" name="Oval 85">
                      <a:extLst>
                        <a:ext uri="{FF2B5EF4-FFF2-40B4-BE49-F238E27FC236}">
                          <a16:creationId xmlns:a16="http://schemas.microsoft.com/office/drawing/2014/main" id="{7616E0A2-FCDD-9322-12F0-FF2313DD74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25653" y="2263514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" name="Oval 86">
                      <a:extLst>
                        <a:ext uri="{FF2B5EF4-FFF2-40B4-BE49-F238E27FC236}">
                          <a16:creationId xmlns:a16="http://schemas.microsoft.com/office/drawing/2014/main" id="{FEF0A305-CD85-8E98-AA91-EBC10E04C6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2787" y="5144124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" name="Oval 87">
                      <a:extLst>
                        <a:ext uri="{FF2B5EF4-FFF2-40B4-BE49-F238E27FC236}">
                          <a16:creationId xmlns:a16="http://schemas.microsoft.com/office/drawing/2014/main" id="{54A133D6-43CE-06C2-4C7C-E700FC790F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04543" y="3035420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9" name="Oval 88">
                      <a:extLst>
                        <a:ext uri="{FF2B5EF4-FFF2-40B4-BE49-F238E27FC236}">
                          <a16:creationId xmlns:a16="http://schemas.microsoft.com/office/drawing/2014/main" id="{4238662E-4BC7-27DC-FCCD-CD77D623E4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4246" y="3244729"/>
                      <a:ext cx="149902" cy="14990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90" name="Oval 89">
                      <a:extLst>
                        <a:ext uri="{FF2B5EF4-FFF2-40B4-BE49-F238E27FC236}">
                          <a16:creationId xmlns:a16="http://schemas.microsoft.com/office/drawing/2014/main" id="{6B48AC45-E3F2-1CCE-D62E-269680EF98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39987" y="5601324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1" name="Oval 90">
                      <a:extLst>
                        <a:ext uri="{FF2B5EF4-FFF2-40B4-BE49-F238E27FC236}">
                          <a16:creationId xmlns:a16="http://schemas.microsoft.com/office/drawing/2014/main" id="{989C199B-B5C3-E92B-622B-0179D689F0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27236" y="2638265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028C5C66-ECA6-43EA-5D5A-BDB69A56C2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46957" y="4102945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3" name="Oval 92">
                      <a:extLst>
                        <a:ext uri="{FF2B5EF4-FFF2-40B4-BE49-F238E27FC236}">
                          <a16:creationId xmlns:a16="http://schemas.microsoft.com/office/drawing/2014/main" id="{586B07BB-DF39-3CDA-97CF-D97F955F89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16053" y="3814998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4" name="Oval 93">
                      <a:extLst>
                        <a:ext uri="{FF2B5EF4-FFF2-40B4-BE49-F238E27FC236}">
                          <a16:creationId xmlns:a16="http://schemas.microsoft.com/office/drawing/2014/main" id="{C7E4EB86-93B8-6A26-8250-7D9258240B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69" y="4423108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5" name="Oval 94">
                      <a:extLst>
                        <a:ext uri="{FF2B5EF4-FFF2-40B4-BE49-F238E27FC236}">
                          <a16:creationId xmlns:a16="http://schemas.microsoft.com/office/drawing/2014/main" id="{1845BF85-4A28-E459-9948-83AAD21D1C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39987" y="5601324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85" name="Straight Arrow Connector 84">
                    <a:extLst>
                      <a:ext uri="{FF2B5EF4-FFF2-40B4-BE49-F238E27FC236}">
                        <a16:creationId xmlns:a16="http://schemas.microsoft.com/office/drawing/2014/main" id="{9339DF08-1128-1F2C-B2AA-6C953982CF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726243" y="2883377"/>
                    <a:ext cx="1291039" cy="29711"/>
                  </a:xfrm>
                  <a:prstGeom prst="straightConnector1">
                    <a:avLst/>
                  </a:prstGeom>
                  <a:ln w="63500">
                    <a:solidFill>
                      <a:srgbClr val="7030A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9" name="Straight Arrow Connector 78">
                  <a:extLst>
                    <a:ext uri="{FF2B5EF4-FFF2-40B4-BE49-F238E27FC236}">
                      <a16:creationId xmlns:a16="http://schemas.microsoft.com/office/drawing/2014/main" id="{8D5836D3-270F-D4B7-45F5-BE384AE97880}"/>
                    </a:ext>
                  </a:extLst>
                </p:cNvPr>
                <p:cNvCxnSpPr/>
                <p:nvPr/>
              </p:nvCxnSpPr>
              <p:spPr>
                <a:xfrm flipV="1">
                  <a:off x="1962710" y="2544966"/>
                  <a:ext cx="697363" cy="125716"/>
                </a:xfrm>
                <a:prstGeom prst="straightConnector1">
                  <a:avLst/>
                </a:prstGeom>
                <a:ln w="38100">
                  <a:prstDash val="sysDot"/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92A8C1C7-DA5A-2026-6F32-F48A4913E7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5560" y="2776504"/>
                  <a:ext cx="514733" cy="191556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prstDash val="sysDot"/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CA23B0B8-C545-D1DC-3E3E-3738FDF41AD0}"/>
                    </a:ext>
                  </a:extLst>
                </p:cNvPr>
                <p:cNvSpPr txBox="1"/>
                <p:nvPr/>
              </p:nvSpPr>
              <p:spPr>
                <a:xfrm>
                  <a:off x="2578002" y="2553318"/>
                  <a:ext cx="182937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/>
                    <a:t>Intermolecular forces</a:t>
                  </a:r>
                </a:p>
              </p:txBody>
            </p:sp>
          </p:grpSp>
        </p:grp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C40F9354-5334-BA15-5A6E-0D11D7A66A1E}"/>
                </a:ext>
              </a:extLst>
            </p:cNvPr>
            <p:cNvCxnSpPr>
              <a:cxnSpLocks/>
            </p:cNvCxnSpPr>
            <p:nvPr/>
          </p:nvCxnSpPr>
          <p:spPr>
            <a:xfrm>
              <a:off x="3283218" y="6039674"/>
              <a:ext cx="59998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6917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E238128-7832-7C4E-9BD7-7E3C832DD903}"/>
              </a:ext>
            </a:extLst>
          </p:cNvPr>
          <p:cNvSpPr txBox="1"/>
          <p:nvPr/>
        </p:nvSpPr>
        <p:spPr>
          <a:xfrm>
            <a:off x="0" y="8823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In the CGI, we found that </a:t>
            </a:r>
            <a:r>
              <a:rPr lang="en-US" sz="2400" b="1" dirty="0" err="1"/>
              <a:t>Ar</a:t>
            </a:r>
            <a:r>
              <a:rPr lang="en-US" sz="2400" b="1" dirty="0"/>
              <a:t> does </a:t>
            </a:r>
            <a:r>
              <a:rPr lang="en-US" sz="2400" b="1" i="1" dirty="0"/>
              <a:t>both, </a:t>
            </a:r>
            <a:r>
              <a:rPr lang="en-US" sz="2400" b="1" dirty="0"/>
              <a:t>depending on temperature (esp. visible at low volume)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592A13B-DF0E-CDB4-94E1-DC0D562A469C}"/>
              </a:ext>
            </a:extLst>
          </p:cNvPr>
          <p:cNvGrpSpPr/>
          <p:nvPr/>
        </p:nvGrpSpPr>
        <p:grpSpPr>
          <a:xfrm>
            <a:off x="2664991" y="782052"/>
            <a:ext cx="5739064" cy="5293895"/>
            <a:chOff x="697831" y="926433"/>
            <a:chExt cx="5017391" cy="483669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D316194-6203-1DBF-A80B-43F9E32E5132}"/>
                </a:ext>
              </a:extLst>
            </p:cNvPr>
            <p:cNvGrpSpPr/>
            <p:nvPr/>
          </p:nvGrpSpPr>
          <p:grpSpPr>
            <a:xfrm>
              <a:off x="697831" y="926433"/>
              <a:ext cx="5017391" cy="4836694"/>
              <a:chOff x="3176338" y="926433"/>
              <a:chExt cx="5017391" cy="4836694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4224FEE2-5430-C8E2-1DAF-C6C3E54B96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52" t="5621" r="18560" b="11235"/>
              <a:stretch/>
            </p:blipFill>
            <p:spPr bwMode="auto">
              <a:xfrm>
                <a:off x="3176338" y="926433"/>
                <a:ext cx="5017391" cy="48366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Donut 2">
                <a:extLst>
                  <a:ext uri="{FF2B5EF4-FFF2-40B4-BE49-F238E27FC236}">
                    <a16:creationId xmlns:a16="http://schemas.microsoft.com/office/drawing/2014/main" id="{7D8C5357-46DA-6DC6-6A14-444D347003EB}"/>
                  </a:ext>
                </a:extLst>
              </p:cNvPr>
              <p:cNvSpPr/>
              <p:nvPr/>
            </p:nvSpPr>
            <p:spPr>
              <a:xfrm>
                <a:off x="4387706" y="2394285"/>
                <a:ext cx="2807178" cy="2887579"/>
              </a:xfrm>
              <a:prstGeom prst="donut">
                <a:avLst>
                  <a:gd name="adj" fmla="val 3991"/>
                </a:avLst>
              </a:prstGeom>
              <a:solidFill>
                <a:schemeClr val="accent1">
                  <a:alpha val="3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" name="Donut 1">
              <a:extLst>
                <a:ext uri="{FF2B5EF4-FFF2-40B4-BE49-F238E27FC236}">
                  <a16:creationId xmlns:a16="http://schemas.microsoft.com/office/drawing/2014/main" id="{9F23880D-C525-73BE-99EF-93B1CA5031C6}"/>
                </a:ext>
              </a:extLst>
            </p:cNvPr>
            <p:cNvSpPr/>
            <p:nvPr/>
          </p:nvSpPr>
          <p:spPr>
            <a:xfrm>
              <a:off x="4199020" y="2217226"/>
              <a:ext cx="1335503" cy="1067395"/>
            </a:xfrm>
            <a:prstGeom prst="donut">
              <a:avLst>
                <a:gd name="adj" fmla="val 3991"/>
              </a:avLst>
            </a:prstGeom>
            <a:solidFill>
              <a:srgbClr val="FF0000">
                <a:alpha val="39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0C2FEA-A8AB-E652-7FF9-883B1C86EE68}"/>
                  </a:ext>
                </a:extLst>
              </p:cNvPr>
              <p:cNvSpPr txBox="1"/>
              <p:nvPr/>
            </p:nvSpPr>
            <p:spPr>
              <a:xfrm>
                <a:off x="8197365" y="2894682"/>
                <a:ext cx="340745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𝒗𝒅𝒘</m:t>
                        </m:r>
                      </m:sub>
                    </m:sSub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𝒊𝒅𝒆𝒂𝒍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(repulsions between molecules)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0C2FEA-A8AB-E652-7FF9-883B1C86E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365" y="2894682"/>
                <a:ext cx="3407452" cy="1200329"/>
              </a:xfrm>
              <a:prstGeom prst="rect">
                <a:avLst/>
              </a:prstGeom>
              <a:blipFill>
                <a:blip r:embed="rId3"/>
                <a:stretch>
                  <a:fillRect l="-2974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609924-3B27-343E-32E8-0180DA01C23A}"/>
                  </a:ext>
                </a:extLst>
              </p:cNvPr>
              <p:cNvSpPr txBox="1"/>
              <p:nvPr/>
            </p:nvSpPr>
            <p:spPr>
              <a:xfrm>
                <a:off x="722271" y="4506287"/>
                <a:ext cx="284706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𝒗𝒅𝒘</m:t>
                        </m:r>
                      </m:sub>
                    </m:sSub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𝒊𝒅𝒆𝒂𝒍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(attractions between molecules)</a:t>
                </a:r>
              </a:p>
              <a:p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609924-3B27-343E-32E8-0180DA01C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271" y="4506287"/>
                <a:ext cx="2847062" cy="1569660"/>
              </a:xfrm>
              <a:prstGeom prst="rect">
                <a:avLst/>
              </a:prstGeom>
              <a:blipFill>
                <a:blip r:embed="rId4"/>
                <a:stretch>
                  <a:fillRect l="-3097" r="-2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2583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E238128-7832-7C4E-9BD7-7E3C832DD903}"/>
              </a:ext>
            </a:extLst>
          </p:cNvPr>
          <p:cNvSpPr txBox="1"/>
          <p:nvPr/>
        </p:nvSpPr>
        <p:spPr>
          <a:xfrm>
            <a:off x="0" y="8823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In the CGI, we found that </a:t>
            </a:r>
            <a:r>
              <a:rPr lang="en-US" sz="2400" b="1" dirty="0" err="1"/>
              <a:t>Ar</a:t>
            </a:r>
            <a:r>
              <a:rPr lang="en-US" sz="2400" b="1" dirty="0"/>
              <a:t> does </a:t>
            </a:r>
            <a:r>
              <a:rPr lang="en-US" sz="2400" b="1" i="1" dirty="0"/>
              <a:t>both, </a:t>
            </a:r>
            <a:r>
              <a:rPr lang="en-US" sz="2400" b="1" dirty="0"/>
              <a:t>depending on temperature (esp. visible at low volume)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592A13B-DF0E-CDB4-94E1-DC0D562A469C}"/>
              </a:ext>
            </a:extLst>
          </p:cNvPr>
          <p:cNvGrpSpPr/>
          <p:nvPr/>
        </p:nvGrpSpPr>
        <p:grpSpPr>
          <a:xfrm>
            <a:off x="2664991" y="782052"/>
            <a:ext cx="5739064" cy="5293895"/>
            <a:chOff x="697831" y="926433"/>
            <a:chExt cx="5017391" cy="483669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D316194-6203-1DBF-A80B-43F9E32E5132}"/>
                </a:ext>
              </a:extLst>
            </p:cNvPr>
            <p:cNvGrpSpPr/>
            <p:nvPr/>
          </p:nvGrpSpPr>
          <p:grpSpPr>
            <a:xfrm>
              <a:off x="697831" y="926433"/>
              <a:ext cx="5017391" cy="4836694"/>
              <a:chOff x="3176338" y="926433"/>
              <a:chExt cx="5017391" cy="4836694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4224FEE2-5430-C8E2-1DAF-C6C3E54B96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52" t="5621" r="18560" b="11235"/>
              <a:stretch/>
            </p:blipFill>
            <p:spPr bwMode="auto">
              <a:xfrm>
                <a:off x="3176338" y="926433"/>
                <a:ext cx="5017391" cy="48366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Donut 2">
                <a:extLst>
                  <a:ext uri="{FF2B5EF4-FFF2-40B4-BE49-F238E27FC236}">
                    <a16:creationId xmlns:a16="http://schemas.microsoft.com/office/drawing/2014/main" id="{7D8C5357-46DA-6DC6-6A14-444D347003EB}"/>
                  </a:ext>
                </a:extLst>
              </p:cNvPr>
              <p:cNvSpPr/>
              <p:nvPr/>
            </p:nvSpPr>
            <p:spPr>
              <a:xfrm>
                <a:off x="4387706" y="2394285"/>
                <a:ext cx="2807178" cy="2887579"/>
              </a:xfrm>
              <a:prstGeom prst="donut">
                <a:avLst>
                  <a:gd name="adj" fmla="val 3991"/>
                </a:avLst>
              </a:prstGeom>
              <a:solidFill>
                <a:schemeClr val="accent1">
                  <a:alpha val="3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" name="Donut 1">
              <a:extLst>
                <a:ext uri="{FF2B5EF4-FFF2-40B4-BE49-F238E27FC236}">
                  <a16:creationId xmlns:a16="http://schemas.microsoft.com/office/drawing/2014/main" id="{9F23880D-C525-73BE-99EF-93B1CA5031C6}"/>
                </a:ext>
              </a:extLst>
            </p:cNvPr>
            <p:cNvSpPr/>
            <p:nvPr/>
          </p:nvSpPr>
          <p:spPr>
            <a:xfrm>
              <a:off x="4199020" y="2217226"/>
              <a:ext cx="1335503" cy="1067395"/>
            </a:xfrm>
            <a:prstGeom prst="donut">
              <a:avLst>
                <a:gd name="adj" fmla="val 3991"/>
              </a:avLst>
            </a:prstGeom>
            <a:solidFill>
              <a:srgbClr val="FF0000">
                <a:alpha val="39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0C2FEA-A8AB-E652-7FF9-883B1C86EE68}"/>
                  </a:ext>
                </a:extLst>
              </p:cNvPr>
              <p:cNvSpPr txBox="1"/>
              <p:nvPr/>
            </p:nvSpPr>
            <p:spPr>
              <a:xfrm>
                <a:off x="8197365" y="2894682"/>
                <a:ext cx="340745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𝒗𝒅𝒘</m:t>
                        </m:r>
                      </m:sub>
                    </m:sSub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𝒊𝒅𝒆𝒂𝒍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(repulsions between molecules)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0C2FEA-A8AB-E652-7FF9-883B1C86E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365" y="2894682"/>
                <a:ext cx="3407452" cy="1200329"/>
              </a:xfrm>
              <a:prstGeom prst="rect">
                <a:avLst/>
              </a:prstGeom>
              <a:blipFill>
                <a:blip r:embed="rId3"/>
                <a:stretch>
                  <a:fillRect l="-2974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609924-3B27-343E-32E8-0180DA01C23A}"/>
                  </a:ext>
                </a:extLst>
              </p:cNvPr>
              <p:cNvSpPr txBox="1"/>
              <p:nvPr/>
            </p:nvSpPr>
            <p:spPr>
              <a:xfrm>
                <a:off x="722271" y="4506287"/>
                <a:ext cx="284706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𝒗𝒅𝒘</m:t>
                        </m:r>
                      </m:sub>
                    </m:sSub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𝒊𝒅𝒆𝒂𝒍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(attractions between molecules)</a:t>
                </a:r>
              </a:p>
              <a:p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609924-3B27-343E-32E8-0180DA01C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271" y="4506287"/>
                <a:ext cx="2847062" cy="1569660"/>
              </a:xfrm>
              <a:prstGeom prst="rect">
                <a:avLst/>
              </a:prstGeom>
              <a:blipFill>
                <a:blip r:embed="rId4"/>
                <a:stretch>
                  <a:fillRect l="-3097" r="-2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F3A18B-D15F-1271-867C-4AD60251C5C2}"/>
                  </a:ext>
                </a:extLst>
              </p:cNvPr>
              <p:cNvSpPr txBox="1"/>
              <p:nvPr/>
            </p:nvSpPr>
            <p:spPr>
              <a:xfrm>
                <a:off x="828231" y="5923826"/>
                <a:ext cx="443363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Remember, we’re pretending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𝒗𝒅𝒘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𝒓𝒆𝒂𝒍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here.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F3A18B-D15F-1271-867C-4AD60251C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231" y="5923826"/>
                <a:ext cx="4433633" cy="830997"/>
              </a:xfrm>
              <a:prstGeom prst="rect">
                <a:avLst/>
              </a:prstGeom>
              <a:blipFill>
                <a:blip r:embed="rId5"/>
                <a:stretch>
                  <a:fillRect l="-2286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6149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592A13B-DF0E-CDB4-94E1-DC0D562A469C}"/>
              </a:ext>
            </a:extLst>
          </p:cNvPr>
          <p:cNvGrpSpPr/>
          <p:nvPr/>
        </p:nvGrpSpPr>
        <p:grpSpPr>
          <a:xfrm>
            <a:off x="2664991" y="782052"/>
            <a:ext cx="5739064" cy="5293895"/>
            <a:chOff x="697831" y="926433"/>
            <a:chExt cx="5017391" cy="483669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D316194-6203-1DBF-A80B-43F9E32E5132}"/>
                </a:ext>
              </a:extLst>
            </p:cNvPr>
            <p:cNvGrpSpPr/>
            <p:nvPr/>
          </p:nvGrpSpPr>
          <p:grpSpPr>
            <a:xfrm>
              <a:off x="697831" y="926433"/>
              <a:ext cx="5017391" cy="4836694"/>
              <a:chOff x="3176338" y="926433"/>
              <a:chExt cx="5017391" cy="4836694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4224FEE2-5430-C8E2-1DAF-C6C3E54B96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52" t="5621" r="18560" b="11235"/>
              <a:stretch/>
            </p:blipFill>
            <p:spPr bwMode="auto">
              <a:xfrm>
                <a:off x="3176338" y="926433"/>
                <a:ext cx="5017391" cy="48366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Donut 2">
                <a:extLst>
                  <a:ext uri="{FF2B5EF4-FFF2-40B4-BE49-F238E27FC236}">
                    <a16:creationId xmlns:a16="http://schemas.microsoft.com/office/drawing/2014/main" id="{7D8C5357-46DA-6DC6-6A14-444D347003EB}"/>
                  </a:ext>
                </a:extLst>
              </p:cNvPr>
              <p:cNvSpPr/>
              <p:nvPr/>
            </p:nvSpPr>
            <p:spPr>
              <a:xfrm>
                <a:off x="4387706" y="2394285"/>
                <a:ext cx="2807178" cy="2887579"/>
              </a:xfrm>
              <a:prstGeom prst="donut">
                <a:avLst>
                  <a:gd name="adj" fmla="val 3991"/>
                </a:avLst>
              </a:prstGeom>
              <a:solidFill>
                <a:schemeClr val="accent1">
                  <a:alpha val="3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" name="Donut 1">
              <a:extLst>
                <a:ext uri="{FF2B5EF4-FFF2-40B4-BE49-F238E27FC236}">
                  <a16:creationId xmlns:a16="http://schemas.microsoft.com/office/drawing/2014/main" id="{9F23880D-C525-73BE-99EF-93B1CA5031C6}"/>
                </a:ext>
              </a:extLst>
            </p:cNvPr>
            <p:cNvSpPr/>
            <p:nvPr/>
          </p:nvSpPr>
          <p:spPr>
            <a:xfrm>
              <a:off x="4199020" y="2217226"/>
              <a:ext cx="1335503" cy="1067395"/>
            </a:xfrm>
            <a:prstGeom prst="donut">
              <a:avLst>
                <a:gd name="adj" fmla="val 3991"/>
              </a:avLst>
            </a:prstGeom>
            <a:solidFill>
              <a:srgbClr val="FF0000">
                <a:alpha val="39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0C2FEA-A8AB-E652-7FF9-883B1C86EE68}"/>
                  </a:ext>
                </a:extLst>
              </p:cNvPr>
              <p:cNvSpPr txBox="1"/>
              <p:nvPr/>
            </p:nvSpPr>
            <p:spPr>
              <a:xfrm>
                <a:off x="8197365" y="2894682"/>
                <a:ext cx="340745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𝒗𝒅𝒘</m:t>
                        </m:r>
                      </m:sub>
                    </m:sSub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𝒊𝒅𝒆𝒂𝒍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(repulsions between molecules)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0C2FEA-A8AB-E652-7FF9-883B1C86E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365" y="2894682"/>
                <a:ext cx="3407452" cy="1200329"/>
              </a:xfrm>
              <a:prstGeom prst="rect">
                <a:avLst/>
              </a:prstGeom>
              <a:blipFill>
                <a:blip r:embed="rId3"/>
                <a:stretch>
                  <a:fillRect l="-2974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609924-3B27-343E-32E8-0180DA01C23A}"/>
                  </a:ext>
                </a:extLst>
              </p:cNvPr>
              <p:cNvSpPr txBox="1"/>
              <p:nvPr/>
            </p:nvSpPr>
            <p:spPr>
              <a:xfrm>
                <a:off x="722271" y="4506287"/>
                <a:ext cx="284706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𝒗𝒅𝒘</m:t>
                        </m:r>
                      </m:sub>
                    </m:sSub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𝒊𝒅𝒆𝒂𝒍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(attractions between molecules)</a:t>
                </a:r>
              </a:p>
              <a:p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609924-3B27-343E-32E8-0180DA01C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271" y="4506287"/>
                <a:ext cx="2847062" cy="1569660"/>
              </a:xfrm>
              <a:prstGeom prst="rect">
                <a:avLst/>
              </a:prstGeom>
              <a:blipFill>
                <a:blip r:embed="rId4"/>
                <a:stretch>
                  <a:fillRect l="-3097" r="-2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F3A18B-D15F-1271-867C-4AD60251C5C2}"/>
                  </a:ext>
                </a:extLst>
              </p:cNvPr>
              <p:cNvSpPr txBox="1"/>
              <p:nvPr/>
            </p:nvSpPr>
            <p:spPr>
              <a:xfrm>
                <a:off x="828231" y="5923826"/>
                <a:ext cx="443363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Remember, we’re pretending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𝒗𝒅𝒘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𝒓𝒆𝒂𝒍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here.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F3A18B-D15F-1271-867C-4AD60251C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231" y="5923826"/>
                <a:ext cx="4433633" cy="830997"/>
              </a:xfrm>
              <a:prstGeom prst="rect">
                <a:avLst/>
              </a:prstGeom>
              <a:blipFill>
                <a:blip r:embed="rId5"/>
                <a:stretch>
                  <a:fillRect l="-2286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BF34E67-6E41-7337-BE5C-6FC50F1BFC88}"/>
              </a:ext>
            </a:extLst>
          </p:cNvPr>
          <p:cNvSpPr txBox="1"/>
          <p:nvPr/>
        </p:nvSpPr>
        <p:spPr>
          <a:xfrm>
            <a:off x="5913142" y="5927604"/>
            <a:ext cx="6278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But what causes intermolecular attractions or repulsion in the first place?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9B66C9-B40B-D34A-3A7A-B0611F16C95D}"/>
              </a:ext>
            </a:extLst>
          </p:cNvPr>
          <p:cNvSpPr txBox="1"/>
          <p:nvPr/>
        </p:nvSpPr>
        <p:spPr>
          <a:xfrm>
            <a:off x="0" y="8823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In the CGI, we found that </a:t>
            </a:r>
            <a:r>
              <a:rPr lang="en-US" sz="2400" b="1" dirty="0" err="1"/>
              <a:t>Ar</a:t>
            </a:r>
            <a:r>
              <a:rPr lang="en-US" sz="2400" b="1" dirty="0"/>
              <a:t> does </a:t>
            </a:r>
            <a:r>
              <a:rPr lang="en-US" sz="2400" b="1" i="1" dirty="0"/>
              <a:t>both, </a:t>
            </a:r>
            <a:r>
              <a:rPr lang="en-US" sz="2400" b="1" dirty="0"/>
              <a:t>depending on temperature (esp. visible at low volume)</a:t>
            </a:r>
          </a:p>
        </p:txBody>
      </p:sp>
    </p:spTree>
    <p:extLst>
      <p:ext uri="{BB962C8B-B14F-4D97-AF65-F5344CB8AC3E}">
        <p14:creationId xmlns:p14="http://schemas.microsoft.com/office/powerpoint/2010/main" val="1903517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E238128-7832-7C4E-9BD7-7E3C832DD903}"/>
              </a:ext>
            </a:extLst>
          </p:cNvPr>
          <p:cNvSpPr txBox="1"/>
          <p:nvPr/>
        </p:nvSpPr>
        <p:spPr>
          <a:xfrm>
            <a:off x="0" y="-5796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All molecules are slightly </a:t>
            </a:r>
            <a:r>
              <a:rPr lang="en-US" sz="2400" b="1" dirty="0">
                <a:solidFill>
                  <a:srgbClr val="7030A0"/>
                </a:solidFill>
              </a:rPr>
              <a:t>sticky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112D71-EA6C-023F-53A0-D27E084F5DDB}"/>
              </a:ext>
            </a:extLst>
          </p:cNvPr>
          <p:cNvGrpSpPr/>
          <p:nvPr/>
        </p:nvGrpSpPr>
        <p:grpSpPr>
          <a:xfrm>
            <a:off x="7128832" y="1354622"/>
            <a:ext cx="3664425" cy="3814502"/>
            <a:chOff x="907575" y="1033740"/>
            <a:chExt cx="3664425" cy="381450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54F51B9-1E5F-D643-31EF-F5547670D891}"/>
                </a:ext>
              </a:extLst>
            </p:cNvPr>
            <p:cNvGrpSpPr/>
            <p:nvPr/>
          </p:nvGrpSpPr>
          <p:grpSpPr>
            <a:xfrm>
              <a:off x="907575" y="1033740"/>
              <a:ext cx="3664425" cy="3814502"/>
              <a:chOff x="6935396" y="2658004"/>
              <a:chExt cx="3664425" cy="3814502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921EC843-9AC0-5DFB-E686-429BA86AB19B}"/>
                  </a:ext>
                </a:extLst>
              </p:cNvPr>
              <p:cNvGrpSpPr/>
              <p:nvPr/>
            </p:nvGrpSpPr>
            <p:grpSpPr>
              <a:xfrm>
                <a:off x="6935396" y="2658004"/>
                <a:ext cx="3664425" cy="3814502"/>
                <a:chOff x="8650032" y="2150586"/>
                <a:chExt cx="2341029" cy="2522375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9EE98C63-C8BB-FD36-B85E-B24BF12347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9055188" y="2150586"/>
                  <a:ext cx="1935873" cy="1274450"/>
                </a:xfrm>
                <a:prstGeom prst="rect">
                  <a:avLst/>
                </a:prstGeom>
              </p:spPr>
            </p:pic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BAACD388-29AE-EA87-79B9-D940449A2A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650032" y="3398511"/>
                  <a:ext cx="1935873" cy="1274450"/>
                </a:xfrm>
                <a:prstGeom prst="rect">
                  <a:avLst/>
                </a:prstGeom>
              </p:spPr>
            </p:pic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D5B046A-0E44-D2B5-5C06-6449BFAB756D}"/>
                  </a:ext>
                </a:extLst>
              </p:cNvPr>
              <p:cNvSpPr txBox="1"/>
              <p:nvPr/>
            </p:nvSpPr>
            <p:spPr>
              <a:xfrm>
                <a:off x="8009614" y="3438660"/>
                <a:ext cx="50430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-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EBE3C10-7AC7-313B-ECD1-8E9DA28E92ED}"/>
                  </a:ext>
                </a:extLst>
              </p:cNvPr>
              <p:cNvSpPr txBox="1"/>
              <p:nvPr/>
            </p:nvSpPr>
            <p:spPr>
              <a:xfrm>
                <a:off x="9858467" y="3091437"/>
                <a:ext cx="50430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-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E8BED81-0E4F-E9F5-BE0C-6080CBF0ACCD}"/>
                  </a:ext>
                </a:extLst>
              </p:cNvPr>
              <p:cNvSpPr txBox="1"/>
              <p:nvPr/>
            </p:nvSpPr>
            <p:spPr>
              <a:xfrm>
                <a:off x="7317436" y="5394014"/>
                <a:ext cx="50430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-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3503C67-58E5-0932-12F9-74E2B33D2334}"/>
                  </a:ext>
                </a:extLst>
              </p:cNvPr>
              <p:cNvSpPr txBox="1"/>
              <p:nvPr/>
            </p:nvSpPr>
            <p:spPr>
              <a:xfrm>
                <a:off x="9221475" y="5069407"/>
                <a:ext cx="50430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-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4D2D999-CC6C-EB8F-DE6D-7ACD19A6C60D}"/>
                  </a:ext>
                </a:extLst>
              </p:cNvPr>
              <p:cNvSpPr txBox="1"/>
              <p:nvPr/>
            </p:nvSpPr>
            <p:spPr>
              <a:xfrm>
                <a:off x="8895960" y="3553369"/>
                <a:ext cx="50430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+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70F3656-D356-478E-677D-6E1AA70E9DB0}"/>
                  </a:ext>
                </a:extLst>
              </p:cNvPr>
              <p:cNvSpPr txBox="1"/>
              <p:nvPr/>
            </p:nvSpPr>
            <p:spPr>
              <a:xfrm>
                <a:off x="8111815" y="4775717"/>
                <a:ext cx="50430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+</a:t>
                </a:r>
              </a:p>
            </p:txBody>
          </p:sp>
        </p:grpSp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B0DF2D19-A35D-7675-FFE1-BEFCB52DC9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6099" y="2665245"/>
              <a:ext cx="269216" cy="657384"/>
            </a:xfrm>
            <a:prstGeom prst="straightConnector1">
              <a:avLst/>
            </a:prstGeom>
            <a:ln w="63500">
              <a:solidFill>
                <a:schemeClr val="accent3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A8FA503-9E83-FF2B-14EC-31EB0558B59F}"/>
              </a:ext>
            </a:extLst>
          </p:cNvPr>
          <p:cNvGrpSpPr/>
          <p:nvPr/>
        </p:nvGrpSpPr>
        <p:grpSpPr>
          <a:xfrm>
            <a:off x="1131233" y="1594673"/>
            <a:ext cx="2621093" cy="3007546"/>
            <a:chOff x="7336961" y="1217495"/>
            <a:chExt cx="2621093" cy="3007546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2D5E1201-0FA8-7A83-4CEC-C6738F749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58330" y="1217495"/>
              <a:ext cx="2099724" cy="1559796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E352A45-581A-D6B0-2AE7-AAA413D2F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36961" y="2665245"/>
              <a:ext cx="2099724" cy="1559796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6DBCCA2-2A7B-085D-2D7B-705FCFD88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98141" y="2416520"/>
              <a:ext cx="245883" cy="625543"/>
            </a:xfrm>
            <a:prstGeom prst="straightConnector1">
              <a:avLst/>
            </a:prstGeom>
            <a:ln w="63500">
              <a:solidFill>
                <a:schemeClr val="accent3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423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E238128-7832-7C4E-9BD7-7E3C832DD903}"/>
              </a:ext>
            </a:extLst>
          </p:cNvPr>
          <p:cNvSpPr txBox="1"/>
          <p:nvPr/>
        </p:nvSpPr>
        <p:spPr>
          <a:xfrm>
            <a:off x="0" y="-5796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All molecules are slightly </a:t>
            </a:r>
            <a:r>
              <a:rPr lang="en-US" sz="2400" b="1" dirty="0">
                <a:solidFill>
                  <a:srgbClr val="7030A0"/>
                </a:solidFill>
              </a:rPr>
              <a:t>sticky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112D71-EA6C-023F-53A0-D27E084F5DDB}"/>
              </a:ext>
            </a:extLst>
          </p:cNvPr>
          <p:cNvGrpSpPr/>
          <p:nvPr/>
        </p:nvGrpSpPr>
        <p:grpSpPr>
          <a:xfrm>
            <a:off x="7128832" y="1354622"/>
            <a:ext cx="3664425" cy="3814502"/>
            <a:chOff x="907575" y="1033740"/>
            <a:chExt cx="3664425" cy="381450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54F51B9-1E5F-D643-31EF-F5547670D891}"/>
                </a:ext>
              </a:extLst>
            </p:cNvPr>
            <p:cNvGrpSpPr/>
            <p:nvPr/>
          </p:nvGrpSpPr>
          <p:grpSpPr>
            <a:xfrm>
              <a:off x="907575" y="1033740"/>
              <a:ext cx="3664425" cy="3814502"/>
              <a:chOff x="6935396" y="2658004"/>
              <a:chExt cx="3664425" cy="3814502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921EC843-9AC0-5DFB-E686-429BA86AB19B}"/>
                  </a:ext>
                </a:extLst>
              </p:cNvPr>
              <p:cNvGrpSpPr/>
              <p:nvPr/>
            </p:nvGrpSpPr>
            <p:grpSpPr>
              <a:xfrm>
                <a:off x="6935396" y="2658004"/>
                <a:ext cx="3664425" cy="3814502"/>
                <a:chOff x="8650032" y="2150586"/>
                <a:chExt cx="2341029" cy="2522375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9EE98C63-C8BB-FD36-B85E-B24BF12347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9055188" y="2150586"/>
                  <a:ext cx="1935873" cy="1274450"/>
                </a:xfrm>
                <a:prstGeom prst="rect">
                  <a:avLst/>
                </a:prstGeom>
              </p:spPr>
            </p:pic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BAACD388-29AE-EA87-79B9-D940449A2A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650032" y="3398511"/>
                  <a:ext cx="1935873" cy="1274450"/>
                </a:xfrm>
                <a:prstGeom prst="rect">
                  <a:avLst/>
                </a:prstGeom>
              </p:spPr>
            </p:pic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D5B046A-0E44-D2B5-5C06-6449BFAB756D}"/>
                  </a:ext>
                </a:extLst>
              </p:cNvPr>
              <p:cNvSpPr txBox="1"/>
              <p:nvPr/>
            </p:nvSpPr>
            <p:spPr>
              <a:xfrm>
                <a:off x="8009614" y="3438660"/>
                <a:ext cx="50430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-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EBE3C10-7AC7-313B-ECD1-8E9DA28E92ED}"/>
                  </a:ext>
                </a:extLst>
              </p:cNvPr>
              <p:cNvSpPr txBox="1"/>
              <p:nvPr/>
            </p:nvSpPr>
            <p:spPr>
              <a:xfrm>
                <a:off x="9858467" y="3091437"/>
                <a:ext cx="50430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-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E8BED81-0E4F-E9F5-BE0C-6080CBF0ACCD}"/>
                  </a:ext>
                </a:extLst>
              </p:cNvPr>
              <p:cNvSpPr txBox="1"/>
              <p:nvPr/>
            </p:nvSpPr>
            <p:spPr>
              <a:xfrm>
                <a:off x="7317436" y="5394014"/>
                <a:ext cx="50430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-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3503C67-58E5-0932-12F9-74E2B33D2334}"/>
                  </a:ext>
                </a:extLst>
              </p:cNvPr>
              <p:cNvSpPr txBox="1"/>
              <p:nvPr/>
            </p:nvSpPr>
            <p:spPr>
              <a:xfrm>
                <a:off x="9221475" y="5069407"/>
                <a:ext cx="50430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-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4D2D999-CC6C-EB8F-DE6D-7ACD19A6C60D}"/>
                  </a:ext>
                </a:extLst>
              </p:cNvPr>
              <p:cNvSpPr txBox="1"/>
              <p:nvPr/>
            </p:nvSpPr>
            <p:spPr>
              <a:xfrm>
                <a:off x="8895960" y="3553369"/>
                <a:ext cx="50430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+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70F3656-D356-478E-677D-6E1AA70E9DB0}"/>
                  </a:ext>
                </a:extLst>
              </p:cNvPr>
              <p:cNvSpPr txBox="1"/>
              <p:nvPr/>
            </p:nvSpPr>
            <p:spPr>
              <a:xfrm>
                <a:off x="8111815" y="4775717"/>
                <a:ext cx="50430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+</a:t>
                </a:r>
              </a:p>
            </p:txBody>
          </p:sp>
        </p:grpSp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B0DF2D19-A35D-7675-FFE1-BEFCB52DC9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6099" y="2665245"/>
              <a:ext cx="269216" cy="657384"/>
            </a:xfrm>
            <a:prstGeom prst="straightConnector1">
              <a:avLst/>
            </a:prstGeom>
            <a:ln w="63500">
              <a:solidFill>
                <a:schemeClr val="accent3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A8FA503-9E83-FF2B-14EC-31EB0558B59F}"/>
              </a:ext>
            </a:extLst>
          </p:cNvPr>
          <p:cNvGrpSpPr/>
          <p:nvPr/>
        </p:nvGrpSpPr>
        <p:grpSpPr>
          <a:xfrm>
            <a:off x="1131233" y="1594673"/>
            <a:ext cx="2621093" cy="3007546"/>
            <a:chOff x="7336961" y="1217495"/>
            <a:chExt cx="2621093" cy="3007546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2D5E1201-0FA8-7A83-4CEC-C6738F749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58330" y="1217495"/>
              <a:ext cx="2099724" cy="1559796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E352A45-581A-D6B0-2AE7-AAA413D2F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36961" y="2665245"/>
              <a:ext cx="2099724" cy="1559796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6DBCCA2-2A7B-085D-2D7B-705FCFD88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98141" y="2416520"/>
              <a:ext cx="245883" cy="625543"/>
            </a:xfrm>
            <a:prstGeom prst="straightConnector1">
              <a:avLst/>
            </a:prstGeom>
            <a:ln w="63500">
              <a:solidFill>
                <a:schemeClr val="accent3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C8828C2-561F-85C7-B4E5-FD5D37605AC4}"/>
              </a:ext>
            </a:extLst>
          </p:cNvPr>
          <p:cNvSpPr txBox="1"/>
          <p:nvPr/>
        </p:nvSpPr>
        <p:spPr>
          <a:xfrm>
            <a:off x="7075285" y="5347255"/>
            <a:ext cx="52142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Electrostatic attraction</a:t>
            </a:r>
            <a:r>
              <a:rPr lang="en-US" sz="2400" b="1" dirty="0"/>
              <a:t> </a:t>
            </a:r>
            <a:r>
              <a:rPr lang="en-US" sz="2400" dirty="0"/>
              <a:t>is </a:t>
            </a:r>
            <a:r>
              <a:rPr lang="en-US" sz="2400" b="1" dirty="0"/>
              <a:t>also</a:t>
            </a:r>
            <a:r>
              <a:rPr lang="en-US" sz="2400" dirty="0"/>
              <a:t> possible between two </a:t>
            </a:r>
            <a:r>
              <a:rPr lang="en-US" sz="2400" b="1" dirty="0"/>
              <a:t>CO</a:t>
            </a:r>
            <a:r>
              <a:rPr lang="en-US" sz="2400" b="1" baseline="-25000" dirty="0"/>
              <a:t>2</a:t>
            </a:r>
            <a:r>
              <a:rPr lang="en-US" sz="2400" dirty="0"/>
              <a:t> molecules when they’re lined up right.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CE616D7-A006-8190-33FE-E5A8CED99F63}"/>
              </a:ext>
            </a:extLst>
          </p:cNvPr>
          <p:cNvCxnSpPr>
            <a:cxnSpLocks/>
          </p:cNvCxnSpPr>
          <p:nvPr/>
        </p:nvCxnSpPr>
        <p:spPr>
          <a:xfrm>
            <a:off x="8416358" y="2966047"/>
            <a:ext cx="99978" cy="631794"/>
          </a:xfrm>
          <a:prstGeom prst="straightConnector1">
            <a:avLst/>
          </a:prstGeom>
          <a:ln w="635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BA7A380-9F56-722A-9B4A-5A2991F6D147}"/>
              </a:ext>
            </a:extLst>
          </p:cNvPr>
          <p:cNvCxnSpPr>
            <a:cxnSpLocks/>
          </p:cNvCxnSpPr>
          <p:nvPr/>
        </p:nvCxnSpPr>
        <p:spPr>
          <a:xfrm>
            <a:off x="9349046" y="2886799"/>
            <a:ext cx="99978" cy="631794"/>
          </a:xfrm>
          <a:prstGeom prst="straightConnector1">
            <a:avLst/>
          </a:prstGeom>
          <a:ln w="635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323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1641BF7-0E2C-ED43-9003-0EECAC8B80E4}"/>
              </a:ext>
            </a:extLst>
          </p:cNvPr>
          <p:cNvSpPr/>
          <p:nvPr/>
        </p:nvSpPr>
        <p:spPr>
          <a:xfrm>
            <a:off x="0" y="0"/>
            <a:ext cx="12049496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Scalar variables vs grid variables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C414B3-F6AC-984C-9767-B13A9D702896}"/>
              </a:ext>
            </a:extLst>
          </p:cNvPr>
          <p:cNvSpPr txBox="1"/>
          <p:nvPr/>
        </p:nvSpPr>
        <p:spPr>
          <a:xfrm>
            <a:off x="1300580" y="2935607"/>
            <a:ext cx="956510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our Python code so far, we’ve generally used this naming convention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V, T, P to refer to </a:t>
            </a:r>
            <a:r>
              <a:rPr lang="en-US" sz="2400" b="1" dirty="0"/>
              <a:t>scalars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Vgrid</a:t>
            </a:r>
            <a:r>
              <a:rPr lang="en-US" sz="2400" dirty="0"/>
              <a:t>, </a:t>
            </a:r>
            <a:r>
              <a:rPr lang="en-US" sz="2400" dirty="0" err="1"/>
              <a:t>Tgrid</a:t>
            </a:r>
            <a:r>
              <a:rPr lang="en-US" sz="2400" dirty="0"/>
              <a:t>, </a:t>
            </a:r>
            <a:r>
              <a:rPr lang="en-US" sz="2400" dirty="0" err="1"/>
              <a:t>Pgrid</a:t>
            </a:r>
            <a:r>
              <a:rPr lang="en-US" sz="2400" dirty="0"/>
              <a:t> to refer to </a:t>
            </a:r>
            <a:r>
              <a:rPr lang="en-US" sz="2400" b="1" dirty="0"/>
              <a:t>grids </a:t>
            </a:r>
            <a:r>
              <a:rPr lang="en-US" sz="2400" dirty="0"/>
              <a:t>(often made by </a:t>
            </a:r>
            <a:r>
              <a:rPr lang="en-US" sz="2400" dirty="0" err="1"/>
              <a:t>PL.Statespace</a:t>
            </a:r>
            <a:r>
              <a:rPr lang="en-US" sz="2400" dirty="0"/>
              <a:t>) </a:t>
            </a: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r>
              <a:rPr lang="en-US" sz="2400" dirty="0"/>
              <a:t>(This naming convention is violated all the time, by the way, so you need to pay attention to how these are created to really know the difference.)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00C8238-3613-9643-B081-6502249FACE7}"/>
              </a:ext>
            </a:extLst>
          </p:cNvPr>
          <p:cNvGrpSpPr/>
          <p:nvPr/>
        </p:nvGrpSpPr>
        <p:grpSpPr>
          <a:xfrm>
            <a:off x="579832" y="692474"/>
            <a:ext cx="4642502" cy="830997"/>
            <a:chOff x="579832" y="570554"/>
            <a:chExt cx="4642502" cy="83099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E0C48B-AA5F-7A45-8E2F-22C00EE52E86}"/>
                </a:ext>
              </a:extLst>
            </p:cNvPr>
            <p:cNvSpPr txBox="1"/>
            <p:nvPr/>
          </p:nvSpPr>
          <p:spPr>
            <a:xfrm>
              <a:off x="744424" y="570554"/>
              <a:ext cx="44779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 </a:t>
              </a:r>
              <a:r>
                <a:rPr lang="en-US" sz="2400" b="1" dirty="0"/>
                <a:t>scalar</a:t>
              </a:r>
              <a:r>
                <a:rPr lang="en-US" sz="2400" dirty="0"/>
                <a:t> = a single number, like a volume or temperature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78ADF9-1FD1-184F-A9CD-DB5CB5EE5CBC}"/>
                </a:ext>
              </a:extLst>
            </p:cNvPr>
            <p:cNvSpPr/>
            <p:nvPr/>
          </p:nvSpPr>
          <p:spPr>
            <a:xfrm>
              <a:off x="579832" y="904583"/>
              <a:ext cx="712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5C861C0-4624-8342-B743-DF729EBE454A}"/>
              </a:ext>
            </a:extLst>
          </p:cNvPr>
          <p:cNvGrpSpPr/>
          <p:nvPr/>
        </p:nvGrpSpPr>
        <p:grpSpPr>
          <a:xfrm>
            <a:off x="7002379" y="794361"/>
            <a:ext cx="4445197" cy="1798336"/>
            <a:chOff x="6269573" y="1277215"/>
            <a:chExt cx="4445197" cy="179833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176F509-2261-DD4F-9C0D-287E51446786}"/>
                </a:ext>
              </a:extLst>
            </p:cNvPr>
            <p:cNvGrpSpPr/>
            <p:nvPr/>
          </p:nvGrpSpPr>
          <p:grpSpPr>
            <a:xfrm>
              <a:off x="6269573" y="1277215"/>
              <a:ext cx="4445197" cy="1798336"/>
              <a:chOff x="-257366" y="1683417"/>
              <a:chExt cx="4445197" cy="1798336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979CC66E-06C0-9C46-8AA4-908273E65ACF}"/>
                  </a:ext>
                </a:extLst>
              </p:cNvPr>
              <p:cNvGrpSpPr/>
              <p:nvPr/>
            </p:nvGrpSpPr>
            <p:grpSpPr>
              <a:xfrm>
                <a:off x="827114" y="1683417"/>
                <a:ext cx="2778826" cy="1092336"/>
                <a:chOff x="5522026" y="2805621"/>
                <a:chExt cx="2778826" cy="1092336"/>
              </a:xfrm>
            </p:grpSpPr>
            <p:sp>
              <p:nvSpPr>
                <p:cNvPr id="4" name="Parallelogram 3">
                  <a:extLst>
                    <a:ext uri="{FF2B5EF4-FFF2-40B4-BE49-F238E27FC236}">
                      <a16:creationId xmlns:a16="http://schemas.microsoft.com/office/drawing/2014/main" id="{DB66A028-D8EE-854E-BA45-BBDACF86518E}"/>
                    </a:ext>
                  </a:extLst>
                </p:cNvPr>
                <p:cNvSpPr/>
                <p:nvPr/>
              </p:nvSpPr>
              <p:spPr>
                <a:xfrm>
                  <a:off x="5522026" y="2805621"/>
                  <a:ext cx="2327564" cy="630672"/>
                </a:xfrm>
                <a:prstGeom prst="parallelogram">
                  <a:avLst>
                    <a:gd name="adj" fmla="val 135421"/>
                  </a:avLst>
                </a:prstGeom>
                <a:pattFill prst="ltDnDiag">
                  <a:fgClr>
                    <a:schemeClr val="accent1"/>
                  </a:fgClr>
                  <a:bgClr>
                    <a:schemeClr val="bg1"/>
                  </a:bgClr>
                </a:patt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44BF0CA-E52D-7F44-8F8D-74F7F12F7AAA}"/>
                    </a:ext>
                  </a:extLst>
                </p:cNvPr>
                <p:cNvSpPr txBox="1"/>
                <p:nvPr/>
              </p:nvSpPr>
              <p:spPr>
                <a:xfrm>
                  <a:off x="6234545" y="3436292"/>
                  <a:ext cx="9025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T </a:t>
                  </a:r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E1AC2B5-AC3C-9F46-A79D-83CA47F9C18E}"/>
                    </a:ext>
                  </a:extLst>
                </p:cNvPr>
                <p:cNvSpPr txBox="1"/>
                <p:nvPr/>
              </p:nvSpPr>
              <p:spPr>
                <a:xfrm>
                  <a:off x="7398327" y="2974628"/>
                  <a:ext cx="9025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V</a:t>
                  </a: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E9FB4C-5DED-F245-B35C-180FE92DA9B7}"/>
                  </a:ext>
                </a:extLst>
              </p:cNvPr>
              <p:cNvSpPr txBox="1"/>
              <p:nvPr/>
            </p:nvSpPr>
            <p:spPr>
              <a:xfrm>
                <a:off x="-257366" y="2650756"/>
                <a:ext cx="444519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 </a:t>
                </a:r>
                <a:r>
                  <a:rPr lang="en-US" sz="2400" b="1" dirty="0"/>
                  <a:t>grid</a:t>
                </a:r>
                <a:r>
                  <a:rPr lang="en-US" sz="2400" dirty="0"/>
                  <a:t> = </a:t>
                </a:r>
                <a:r>
                  <a:rPr lang="en-US" sz="2400" b="1" dirty="0"/>
                  <a:t>rows</a:t>
                </a:r>
                <a:r>
                  <a:rPr lang="en-US" sz="2400" dirty="0"/>
                  <a:t> and </a:t>
                </a:r>
                <a:r>
                  <a:rPr lang="en-US" sz="2400" b="1" dirty="0"/>
                  <a:t>columns</a:t>
                </a:r>
                <a:r>
                  <a:rPr lang="en-US" sz="2400" dirty="0"/>
                  <a:t> of numbers (here, T,V state space)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9440D2D-1139-3A49-A21C-EDFDC990FCB2}"/>
                </a:ext>
              </a:extLst>
            </p:cNvPr>
            <p:cNvGrpSpPr/>
            <p:nvPr/>
          </p:nvGrpSpPr>
          <p:grpSpPr>
            <a:xfrm rot="19409985">
              <a:off x="7498792" y="1630007"/>
              <a:ext cx="638180" cy="77348"/>
              <a:chOff x="6182056" y="1995767"/>
              <a:chExt cx="638180" cy="77348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88522AB-F416-B045-9548-F4715650771C}"/>
                  </a:ext>
                </a:extLst>
              </p:cNvPr>
              <p:cNvSpPr/>
              <p:nvPr/>
            </p:nvSpPr>
            <p:spPr>
              <a:xfrm>
                <a:off x="6182056" y="1995767"/>
                <a:ext cx="712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8339A9E-28EF-CD49-8917-2E95A6370B17}"/>
                  </a:ext>
                </a:extLst>
              </p:cNvPr>
              <p:cNvSpPr/>
              <p:nvPr/>
            </p:nvSpPr>
            <p:spPr>
              <a:xfrm>
                <a:off x="6334456" y="2001863"/>
                <a:ext cx="712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E165699-DDD5-734C-ACBE-0542717C9AD2}"/>
                  </a:ext>
                </a:extLst>
              </p:cNvPr>
              <p:cNvSpPr/>
              <p:nvPr/>
            </p:nvSpPr>
            <p:spPr>
              <a:xfrm>
                <a:off x="6468568" y="2001863"/>
                <a:ext cx="712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4F2B536-33DD-924D-A8C2-73BC0B1F39E8}"/>
                  </a:ext>
                </a:extLst>
              </p:cNvPr>
              <p:cNvSpPr/>
              <p:nvPr/>
            </p:nvSpPr>
            <p:spPr>
              <a:xfrm>
                <a:off x="6614872" y="2001863"/>
                <a:ext cx="712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68BE303-B51A-1047-A939-33065FBD5D32}"/>
                  </a:ext>
                </a:extLst>
              </p:cNvPr>
              <p:cNvSpPr/>
              <p:nvPr/>
            </p:nvSpPr>
            <p:spPr>
              <a:xfrm>
                <a:off x="6748984" y="2001863"/>
                <a:ext cx="712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9A68ADA-C105-514E-BE73-FB49FD1A4E2F}"/>
                </a:ext>
              </a:extLst>
            </p:cNvPr>
            <p:cNvGrpSpPr/>
            <p:nvPr/>
          </p:nvGrpSpPr>
          <p:grpSpPr>
            <a:xfrm>
              <a:off x="7699960" y="1806791"/>
              <a:ext cx="638180" cy="77348"/>
              <a:chOff x="6182056" y="1995767"/>
              <a:chExt cx="638180" cy="77348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C66C798-E733-4949-8F78-3F5CDD98D4AF}"/>
                  </a:ext>
                </a:extLst>
              </p:cNvPr>
              <p:cNvSpPr/>
              <p:nvPr/>
            </p:nvSpPr>
            <p:spPr>
              <a:xfrm>
                <a:off x="6182056" y="1995767"/>
                <a:ext cx="712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51FFE43-00EC-4F46-B79B-C91ED0670350}"/>
                  </a:ext>
                </a:extLst>
              </p:cNvPr>
              <p:cNvSpPr/>
              <p:nvPr/>
            </p:nvSpPr>
            <p:spPr>
              <a:xfrm>
                <a:off x="6334456" y="2001863"/>
                <a:ext cx="712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6441224-18B4-A14A-A968-F304AC3B6FC5}"/>
                  </a:ext>
                </a:extLst>
              </p:cNvPr>
              <p:cNvSpPr/>
              <p:nvPr/>
            </p:nvSpPr>
            <p:spPr>
              <a:xfrm>
                <a:off x="6468568" y="2001863"/>
                <a:ext cx="712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DBFBA3A-5814-7E46-B627-12841941A80A}"/>
                  </a:ext>
                </a:extLst>
              </p:cNvPr>
              <p:cNvSpPr/>
              <p:nvPr/>
            </p:nvSpPr>
            <p:spPr>
              <a:xfrm>
                <a:off x="6614872" y="2001863"/>
                <a:ext cx="712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0BE8D93-6675-1342-841F-3C20AB65A097}"/>
                  </a:ext>
                </a:extLst>
              </p:cNvPr>
              <p:cNvSpPr/>
              <p:nvPr/>
            </p:nvSpPr>
            <p:spPr>
              <a:xfrm>
                <a:off x="6748984" y="2001863"/>
                <a:ext cx="712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37005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E238128-7832-7C4E-9BD7-7E3C832DD903}"/>
              </a:ext>
            </a:extLst>
          </p:cNvPr>
          <p:cNvSpPr txBox="1"/>
          <p:nvPr/>
        </p:nvSpPr>
        <p:spPr>
          <a:xfrm>
            <a:off x="0" y="-5796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extra attraction is reflected in a bigger vdw “a” value for CO</a:t>
            </a:r>
            <a:r>
              <a:rPr lang="en-US" sz="2400" b="1" baseline="-25000" dirty="0"/>
              <a:t>2</a:t>
            </a:r>
            <a:endParaRPr lang="en-US" sz="2400" b="1" dirty="0">
              <a:solidFill>
                <a:srgbClr val="7030A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112D71-EA6C-023F-53A0-D27E084F5DDB}"/>
              </a:ext>
            </a:extLst>
          </p:cNvPr>
          <p:cNvGrpSpPr/>
          <p:nvPr/>
        </p:nvGrpSpPr>
        <p:grpSpPr>
          <a:xfrm>
            <a:off x="7128832" y="1354622"/>
            <a:ext cx="3664425" cy="3814502"/>
            <a:chOff x="907575" y="1033740"/>
            <a:chExt cx="3664425" cy="381450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54F51B9-1E5F-D643-31EF-F5547670D891}"/>
                </a:ext>
              </a:extLst>
            </p:cNvPr>
            <p:cNvGrpSpPr/>
            <p:nvPr/>
          </p:nvGrpSpPr>
          <p:grpSpPr>
            <a:xfrm>
              <a:off x="907575" y="1033740"/>
              <a:ext cx="3664425" cy="3814502"/>
              <a:chOff x="6935396" y="2658004"/>
              <a:chExt cx="3664425" cy="3814502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921EC843-9AC0-5DFB-E686-429BA86AB19B}"/>
                  </a:ext>
                </a:extLst>
              </p:cNvPr>
              <p:cNvGrpSpPr/>
              <p:nvPr/>
            </p:nvGrpSpPr>
            <p:grpSpPr>
              <a:xfrm>
                <a:off x="6935396" y="2658004"/>
                <a:ext cx="3664425" cy="3814502"/>
                <a:chOff x="8650032" y="2150586"/>
                <a:chExt cx="2341029" cy="2522375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9EE98C63-C8BB-FD36-B85E-B24BF12347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9055188" y="2150586"/>
                  <a:ext cx="1935873" cy="1274450"/>
                </a:xfrm>
                <a:prstGeom prst="rect">
                  <a:avLst/>
                </a:prstGeom>
              </p:spPr>
            </p:pic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BAACD388-29AE-EA87-79B9-D940449A2A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650032" y="3398511"/>
                  <a:ext cx="1935873" cy="1274450"/>
                </a:xfrm>
                <a:prstGeom prst="rect">
                  <a:avLst/>
                </a:prstGeom>
              </p:spPr>
            </p:pic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D5B046A-0E44-D2B5-5C06-6449BFAB756D}"/>
                  </a:ext>
                </a:extLst>
              </p:cNvPr>
              <p:cNvSpPr txBox="1"/>
              <p:nvPr/>
            </p:nvSpPr>
            <p:spPr>
              <a:xfrm>
                <a:off x="8009614" y="3438660"/>
                <a:ext cx="50430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-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EBE3C10-7AC7-313B-ECD1-8E9DA28E92ED}"/>
                  </a:ext>
                </a:extLst>
              </p:cNvPr>
              <p:cNvSpPr txBox="1"/>
              <p:nvPr/>
            </p:nvSpPr>
            <p:spPr>
              <a:xfrm>
                <a:off x="9858467" y="3091437"/>
                <a:ext cx="50430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-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E8BED81-0E4F-E9F5-BE0C-6080CBF0ACCD}"/>
                  </a:ext>
                </a:extLst>
              </p:cNvPr>
              <p:cNvSpPr txBox="1"/>
              <p:nvPr/>
            </p:nvSpPr>
            <p:spPr>
              <a:xfrm>
                <a:off x="7317436" y="5394014"/>
                <a:ext cx="50430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-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3503C67-58E5-0932-12F9-74E2B33D2334}"/>
                  </a:ext>
                </a:extLst>
              </p:cNvPr>
              <p:cNvSpPr txBox="1"/>
              <p:nvPr/>
            </p:nvSpPr>
            <p:spPr>
              <a:xfrm>
                <a:off x="9221475" y="5069407"/>
                <a:ext cx="50430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-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4D2D999-CC6C-EB8F-DE6D-7ACD19A6C60D}"/>
                  </a:ext>
                </a:extLst>
              </p:cNvPr>
              <p:cNvSpPr txBox="1"/>
              <p:nvPr/>
            </p:nvSpPr>
            <p:spPr>
              <a:xfrm>
                <a:off x="8895960" y="3553369"/>
                <a:ext cx="50430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+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70F3656-D356-478E-677D-6E1AA70E9DB0}"/>
                  </a:ext>
                </a:extLst>
              </p:cNvPr>
              <p:cNvSpPr txBox="1"/>
              <p:nvPr/>
            </p:nvSpPr>
            <p:spPr>
              <a:xfrm>
                <a:off x="8111815" y="4775717"/>
                <a:ext cx="50430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+</a:t>
                </a:r>
              </a:p>
            </p:txBody>
          </p:sp>
        </p:grpSp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B0DF2D19-A35D-7675-FFE1-BEFCB52DC9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6099" y="2665245"/>
              <a:ext cx="269216" cy="657384"/>
            </a:xfrm>
            <a:prstGeom prst="straightConnector1">
              <a:avLst/>
            </a:prstGeom>
            <a:ln w="63500">
              <a:solidFill>
                <a:schemeClr val="accent3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A8FA503-9E83-FF2B-14EC-31EB0558B59F}"/>
              </a:ext>
            </a:extLst>
          </p:cNvPr>
          <p:cNvGrpSpPr/>
          <p:nvPr/>
        </p:nvGrpSpPr>
        <p:grpSpPr>
          <a:xfrm>
            <a:off x="1131233" y="1594673"/>
            <a:ext cx="2621093" cy="3007546"/>
            <a:chOff x="7336961" y="1217495"/>
            <a:chExt cx="2621093" cy="3007546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2D5E1201-0FA8-7A83-4CEC-C6738F749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58330" y="1217495"/>
              <a:ext cx="2099724" cy="1559796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E352A45-581A-D6B0-2AE7-AAA413D2F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36961" y="2665245"/>
              <a:ext cx="2099724" cy="1559796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6DBCCA2-2A7B-085D-2D7B-705FCFD88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98141" y="2416520"/>
              <a:ext cx="245883" cy="625543"/>
            </a:xfrm>
            <a:prstGeom prst="straightConnector1">
              <a:avLst/>
            </a:prstGeom>
            <a:ln w="63500">
              <a:solidFill>
                <a:schemeClr val="accent3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C8828C2-561F-85C7-B4E5-FD5D37605AC4}"/>
              </a:ext>
            </a:extLst>
          </p:cNvPr>
          <p:cNvSpPr txBox="1"/>
          <p:nvPr/>
        </p:nvSpPr>
        <p:spPr>
          <a:xfrm>
            <a:off x="7075285" y="5347255"/>
            <a:ext cx="52142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Electrostatic attraction</a:t>
            </a:r>
            <a:r>
              <a:rPr lang="en-US" sz="2400" b="1" dirty="0"/>
              <a:t> </a:t>
            </a:r>
            <a:r>
              <a:rPr lang="en-US" sz="2400" dirty="0"/>
              <a:t>is </a:t>
            </a:r>
            <a:r>
              <a:rPr lang="en-US" sz="2400" b="1" dirty="0"/>
              <a:t>also</a:t>
            </a:r>
            <a:r>
              <a:rPr lang="en-US" sz="2400" dirty="0"/>
              <a:t> possible between two </a:t>
            </a:r>
            <a:r>
              <a:rPr lang="en-US" sz="2400" b="1" dirty="0"/>
              <a:t>CO</a:t>
            </a:r>
            <a:r>
              <a:rPr lang="en-US" sz="2400" b="1" baseline="-25000" dirty="0"/>
              <a:t>2</a:t>
            </a:r>
            <a:r>
              <a:rPr lang="en-US" sz="2400" dirty="0"/>
              <a:t> molecules when they’re lined up right.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CE616D7-A006-8190-33FE-E5A8CED99F63}"/>
              </a:ext>
            </a:extLst>
          </p:cNvPr>
          <p:cNvCxnSpPr>
            <a:cxnSpLocks/>
          </p:cNvCxnSpPr>
          <p:nvPr/>
        </p:nvCxnSpPr>
        <p:spPr>
          <a:xfrm>
            <a:off x="8416358" y="2966047"/>
            <a:ext cx="99978" cy="631794"/>
          </a:xfrm>
          <a:prstGeom prst="straightConnector1">
            <a:avLst/>
          </a:prstGeom>
          <a:ln w="635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BA7A380-9F56-722A-9B4A-5A2991F6D147}"/>
              </a:ext>
            </a:extLst>
          </p:cNvPr>
          <p:cNvCxnSpPr>
            <a:cxnSpLocks/>
          </p:cNvCxnSpPr>
          <p:nvPr/>
        </p:nvCxnSpPr>
        <p:spPr>
          <a:xfrm>
            <a:off x="9349046" y="2886799"/>
            <a:ext cx="99978" cy="631794"/>
          </a:xfrm>
          <a:prstGeom prst="straightConnector1">
            <a:avLst/>
          </a:prstGeom>
          <a:ln w="635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60DA4FE-FFB0-3131-2575-5C6FE29CECFF}"/>
              </a:ext>
            </a:extLst>
          </p:cNvPr>
          <p:cNvGrpSpPr/>
          <p:nvPr/>
        </p:nvGrpSpPr>
        <p:grpSpPr>
          <a:xfrm>
            <a:off x="1804885" y="4386135"/>
            <a:ext cx="5079380" cy="2377753"/>
            <a:chOff x="5755663" y="4320595"/>
            <a:chExt cx="5079380" cy="237775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22F1980-2F7E-9E0C-84CD-A69BEE4E011E}"/>
                </a:ext>
              </a:extLst>
            </p:cNvPr>
            <p:cNvGrpSpPr/>
            <p:nvPr/>
          </p:nvGrpSpPr>
          <p:grpSpPr>
            <a:xfrm>
              <a:off x="5755663" y="4320595"/>
              <a:ext cx="5079380" cy="2377753"/>
              <a:chOff x="4572001" y="4317543"/>
              <a:chExt cx="5079380" cy="2377753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E885674F-21D9-6193-EE8C-5B9F1C10FE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-1" b="84729"/>
              <a:stretch/>
            </p:blipFill>
            <p:spPr>
              <a:xfrm>
                <a:off x="4572001" y="4317543"/>
                <a:ext cx="5079380" cy="567098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A311D26-2273-1162-400E-5B5EF7ABD6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63892" y="4821592"/>
                <a:ext cx="4785150" cy="1873704"/>
              </a:xfrm>
              <a:prstGeom prst="rect">
                <a:avLst/>
              </a:prstGeom>
            </p:spPr>
          </p:pic>
        </p:grpSp>
        <p:sp>
          <p:nvSpPr>
            <p:cNvPr id="16" name="Donut 15">
              <a:extLst>
                <a:ext uri="{FF2B5EF4-FFF2-40B4-BE49-F238E27FC236}">
                  <a16:creationId xmlns:a16="http://schemas.microsoft.com/office/drawing/2014/main" id="{9428ACC1-89CB-2836-0260-7A6E61401A7E}"/>
                </a:ext>
              </a:extLst>
            </p:cNvPr>
            <p:cNvSpPr/>
            <p:nvPr/>
          </p:nvSpPr>
          <p:spPr>
            <a:xfrm>
              <a:off x="7822234" y="4824644"/>
              <a:ext cx="1020975" cy="409093"/>
            </a:xfrm>
            <a:prstGeom prst="donut">
              <a:avLst/>
            </a:prstGeom>
            <a:solidFill>
              <a:schemeClr val="accent1">
                <a:alpha val="4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Donut 16">
              <a:extLst>
                <a:ext uri="{FF2B5EF4-FFF2-40B4-BE49-F238E27FC236}">
                  <a16:creationId xmlns:a16="http://schemas.microsoft.com/office/drawing/2014/main" id="{944410DA-00A1-12A4-593B-B6884D655235}"/>
                </a:ext>
              </a:extLst>
            </p:cNvPr>
            <p:cNvSpPr/>
            <p:nvPr/>
          </p:nvSpPr>
          <p:spPr>
            <a:xfrm>
              <a:off x="7758666" y="6284445"/>
              <a:ext cx="1020975" cy="409093"/>
            </a:xfrm>
            <a:prstGeom prst="donut">
              <a:avLst/>
            </a:prstGeom>
            <a:solidFill>
              <a:schemeClr val="accent1">
                <a:alpha val="4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1306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E238128-7832-7C4E-9BD7-7E3C832DD903}"/>
              </a:ext>
            </a:extLst>
          </p:cNvPr>
          <p:cNvSpPr txBox="1"/>
          <p:nvPr/>
        </p:nvSpPr>
        <p:spPr>
          <a:xfrm>
            <a:off x="0" y="-5796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New idea: vdw “b” is a measure of how big an atom or molecule is ... And CO</a:t>
            </a:r>
            <a:r>
              <a:rPr lang="en-US" sz="2400" b="1" baseline="-25000" dirty="0"/>
              <a:t>2</a:t>
            </a:r>
            <a:r>
              <a:rPr lang="en-US" sz="2400" b="1" dirty="0"/>
              <a:t> is a little bigger</a:t>
            </a:r>
            <a:endParaRPr lang="en-US" sz="2400" b="1" dirty="0">
              <a:solidFill>
                <a:srgbClr val="7030A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112D71-EA6C-023F-53A0-D27E084F5DDB}"/>
              </a:ext>
            </a:extLst>
          </p:cNvPr>
          <p:cNvGrpSpPr/>
          <p:nvPr/>
        </p:nvGrpSpPr>
        <p:grpSpPr>
          <a:xfrm>
            <a:off x="7128832" y="1354622"/>
            <a:ext cx="3664425" cy="3814502"/>
            <a:chOff x="907575" y="1033740"/>
            <a:chExt cx="3664425" cy="381450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54F51B9-1E5F-D643-31EF-F5547670D891}"/>
                </a:ext>
              </a:extLst>
            </p:cNvPr>
            <p:cNvGrpSpPr/>
            <p:nvPr/>
          </p:nvGrpSpPr>
          <p:grpSpPr>
            <a:xfrm>
              <a:off x="907575" y="1033740"/>
              <a:ext cx="3664425" cy="3814502"/>
              <a:chOff x="6935396" y="2658004"/>
              <a:chExt cx="3664425" cy="3814502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921EC843-9AC0-5DFB-E686-429BA86AB19B}"/>
                  </a:ext>
                </a:extLst>
              </p:cNvPr>
              <p:cNvGrpSpPr/>
              <p:nvPr/>
            </p:nvGrpSpPr>
            <p:grpSpPr>
              <a:xfrm>
                <a:off x="6935396" y="2658004"/>
                <a:ext cx="3664425" cy="3814502"/>
                <a:chOff x="8650032" y="2150586"/>
                <a:chExt cx="2341029" cy="2522375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9EE98C63-C8BB-FD36-B85E-B24BF12347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9055188" y="2150586"/>
                  <a:ext cx="1935873" cy="1274450"/>
                </a:xfrm>
                <a:prstGeom prst="rect">
                  <a:avLst/>
                </a:prstGeom>
              </p:spPr>
            </p:pic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BAACD388-29AE-EA87-79B9-D940449A2A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650032" y="3398511"/>
                  <a:ext cx="1935873" cy="1274450"/>
                </a:xfrm>
                <a:prstGeom prst="rect">
                  <a:avLst/>
                </a:prstGeom>
              </p:spPr>
            </p:pic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D5B046A-0E44-D2B5-5C06-6449BFAB756D}"/>
                  </a:ext>
                </a:extLst>
              </p:cNvPr>
              <p:cNvSpPr txBox="1"/>
              <p:nvPr/>
            </p:nvSpPr>
            <p:spPr>
              <a:xfrm>
                <a:off x="8009614" y="3438660"/>
                <a:ext cx="50430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-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EBE3C10-7AC7-313B-ECD1-8E9DA28E92ED}"/>
                  </a:ext>
                </a:extLst>
              </p:cNvPr>
              <p:cNvSpPr txBox="1"/>
              <p:nvPr/>
            </p:nvSpPr>
            <p:spPr>
              <a:xfrm>
                <a:off x="9858467" y="3091437"/>
                <a:ext cx="50430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-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E8BED81-0E4F-E9F5-BE0C-6080CBF0ACCD}"/>
                  </a:ext>
                </a:extLst>
              </p:cNvPr>
              <p:cNvSpPr txBox="1"/>
              <p:nvPr/>
            </p:nvSpPr>
            <p:spPr>
              <a:xfrm>
                <a:off x="7317436" y="5394014"/>
                <a:ext cx="50430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-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3503C67-58E5-0932-12F9-74E2B33D2334}"/>
                  </a:ext>
                </a:extLst>
              </p:cNvPr>
              <p:cNvSpPr txBox="1"/>
              <p:nvPr/>
            </p:nvSpPr>
            <p:spPr>
              <a:xfrm>
                <a:off x="9221475" y="5069407"/>
                <a:ext cx="50430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-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4D2D999-CC6C-EB8F-DE6D-7ACD19A6C60D}"/>
                  </a:ext>
                </a:extLst>
              </p:cNvPr>
              <p:cNvSpPr txBox="1"/>
              <p:nvPr/>
            </p:nvSpPr>
            <p:spPr>
              <a:xfrm>
                <a:off x="8895960" y="3553369"/>
                <a:ext cx="50430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+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70F3656-D356-478E-677D-6E1AA70E9DB0}"/>
                  </a:ext>
                </a:extLst>
              </p:cNvPr>
              <p:cNvSpPr txBox="1"/>
              <p:nvPr/>
            </p:nvSpPr>
            <p:spPr>
              <a:xfrm>
                <a:off x="8111815" y="4775717"/>
                <a:ext cx="50430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+</a:t>
                </a:r>
              </a:p>
            </p:txBody>
          </p:sp>
        </p:grpSp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B0DF2D19-A35D-7675-FFE1-BEFCB52DC9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6099" y="2665245"/>
              <a:ext cx="269216" cy="657384"/>
            </a:xfrm>
            <a:prstGeom prst="straightConnector1">
              <a:avLst/>
            </a:prstGeom>
            <a:ln w="63500">
              <a:solidFill>
                <a:schemeClr val="accent3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A8FA503-9E83-FF2B-14EC-31EB0558B59F}"/>
              </a:ext>
            </a:extLst>
          </p:cNvPr>
          <p:cNvGrpSpPr/>
          <p:nvPr/>
        </p:nvGrpSpPr>
        <p:grpSpPr>
          <a:xfrm>
            <a:off x="1131233" y="1594673"/>
            <a:ext cx="2621093" cy="3007546"/>
            <a:chOff x="7336961" y="1217495"/>
            <a:chExt cx="2621093" cy="3007546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2D5E1201-0FA8-7A83-4CEC-C6738F749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58330" y="1217495"/>
              <a:ext cx="2099724" cy="1559796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E352A45-581A-D6B0-2AE7-AAA413D2F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36961" y="2665245"/>
              <a:ext cx="2099724" cy="1559796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6DBCCA2-2A7B-085D-2D7B-705FCFD88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98141" y="2416520"/>
              <a:ext cx="245883" cy="625543"/>
            </a:xfrm>
            <a:prstGeom prst="straightConnector1">
              <a:avLst/>
            </a:prstGeom>
            <a:ln w="63500">
              <a:solidFill>
                <a:schemeClr val="accent3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C8828C2-561F-85C7-B4E5-FD5D37605AC4}"/>
              </a:ext>
            </a:extLst>
          </p:cNvPr>
          <p:cNvSpPr txBox="1"/>
          <p:nvPr/>
        </p:nvSpPr>
        <p:spPr>
          <a:xfrm>
            <a:off x="7075285" y="5347255"/>
            <a:ext cx="52142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Electrostatic attraction</a:t>
            </a:r>
            <a:r>
              <a:rPr lang="en-US" sz="2400" b="1" dirty="0"/>
              <a:t> </a:t>
            </a:r>
            <a:r>
              <a:rPr lang="en-US" sz="2400" dirty="0"/>
              <a:t>is </a:t>
            </a:r>
            <a:r>
              <a:rPr lang="en-US" sz="2400" b="1" dirty="0"/>
              <a:t>also</a:t>
            </a:r>
            <a:r>
              <a:rPr lang="en-US" sz="2400" dirty="0"/>
              <a:t> possible between two </a:t>
            </a:r>
            <a:r>
              <a:rPr lang="en-US" sz="2400" b="1" dirty="0"/>
              <a:t>CO</a:t>
            </a:r>
            <a:r>
              <a:rPr lang="en-US" sz="2400" b="1" baseline="-25000" dirty="0"/>
              <a:t>2</a:t>
            </a:r>
            <a:r>
              <a:rPr lang="en-US" sz="2400" dirty="0"/>
              <a:t> molecules when they’re lined up right.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CE616D7-A006-8190-33FE-E5A8CED99F63}"/>
              </a:ext>
            </a:extLst>
          </p:cNvPr>
          <p:cNvCxnSpPr>
            <a:cxnSpLocks/>
          </p:cNvCxnSpPr>
          <p:nvPr/>
        </p:nvCxnSpPr>
        <p:spPr>
          <a:xfrm>
            <a:off x="8416358" y="2966047"/>
            <a:ext cx="99978" cy="631794"/>
          </a:xfrm>
          <a:prstGeom prst="straightConnector1">
            <a:avLst/>
          </a:prstGeom>
          <a:ln w="635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BA7A380-9F56-722A-9B4A-5A2991F6D147}"/>
              </a:ext>
            </a:extLst>
          </p:cNvPr>
          <p:cNvCxnSpPr>
            <a:cxnSpLocks/>
          </p:cNvCxnSpPr>
          <p:nvPr/>
        </p:nvCxnSpPr>
        <p:spPr>
          <a:xfrm>
            <a:off x="9349046" y="2886799"/>
            <a:ext cx="99978" cy="631794"/>
          </a:xfrm>
          <a:prstGeom prst="straightConnector1">
            <a:avLst/>
          </a:prstGeom>
          <a:ln w="635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60DA4FE-FFB0-3131-2575-5C6FE29CECFF}"/>
              </a:ext>
            </a:extLst>
          </p:cNvPr>
          <p:cNvGrpSpPr/>
          <p:nvPr/>
        </p:nvGrpSpPr>
        <p:grpSpPr>
          <a:xfrm>
            <a:off x="1804885" y="4386135"/>
            <a:ext cx="5079380" cy="2377753"/>
            <a:chOff x="5755663" y="4320595"/>
            <a:chExt cx="5079380" cy="237775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22F1980-2F7E-9E0C-84CD-A69BEE4E011E}"/>
                </a:ext>
              </a:extLst>
            </p:cNvPr>
            <p:cNvGrpSpPr/>
            <p:nvPr/>
          </p:nvGrpSpPr>
          <p:grpSpPr>
            <a:xfrm>
              <a:off x="5755663" y="4320595"/>
              <a:ext cx="5079380" cy="2377753"/>
              <a:chOff x="4572001" y="4317543"/>
              <a:chExt cx="5079380" cy="2377753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E885674F-21D9-6193-EE8C-5B9F1C10FE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-1" b="84729"/>
              <a:stretch/>
            </p:blipFill>
            <p:spPr>
              <a:xfrm>
                <a:off x="4572001" y="4317543"/>
                <a:ext cx="5079380" cy="567098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A311D26-2273-1162-400E-5B5EF7ABD6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63892" y="4821592"/>
                <a:ext cx="4785150" cy="1873704"/>
              </a:xfrm>
              <a:prstGeom prst="rect">
                <a:avLst/>
              </a:prstGeom>
            </p:spPr>
          </p:pic>
        </p:grpSp>
        <p:sp>
          <p:nvSpPr>
            <p:cNvPr id="17" name="Donut 16">
              <a:extLst>
                <a:ext uri="{FF2B5EF4-FFF2-40B4-BE49-F238E27FC236}">
                  <a16:creationId xmlns:a16="http://schemas.microsoft.com/office/drawing/2014/main" id="{944410DA-00A1-12A4-593B-B6884D655235}"/>
                </a:ext>
              </a:extLst>
            </p:cNvPr>
            <p:cNvSpPr/>
            <p:nvPr/>
          </p:nvSpPr>
          <p:spPr>
            <a:xfrm>
              <a:off x="9380202" y="6284445"/>
              <a:ext cx="1020975" cy="409093"/>
            </a:xfrm>
            <a:prstGeom prst="donut">
              <a:avLst/>
            </a:prstGeom>
            <a:solidFill>
              <a:schemeClr val="accent1">
                <a:alpha val="4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Donut 6">
            <a:extLst>
              <a:ext uri="{FF2B5EF4-FFF2-40B4-BE49-F238E27FC236}">
                <a16:creationId xmlns:a16="http://schemas.microsoft.com/office/drawing/2014/main" id="{2877B51C-825D-8D5E-C514-735C1CB6BB38}"/>
              </a:ext>
            </a:extLst>
          </p:cNvPr>
          <p:cNvSpPr/>
          <p:nvPr/>
        </p:nvSpPr>
        <p:spPr>
          <a:xfrm>
            <a:off x="5419840" y="4890184"/>
            <a:ext cx="1020975" cy="409093"/>
          </a:xfrm>
          <a:prstGeom prst="donut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592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592A13B-DF0E-CDB4-94E1-DC0D562A469C}"/>
              </a:ext>
            </a:extLst>
          </p:cNvPr>
          <p:cNvGrpSpPr/>
          <p:nvPr/>
        </p:nvGrpSpPr>
        <p:grpSpPr>
          <a:xfrm>
            <a:off x="2664991" y="782052"/>
            <a:ext cx="5739064" cy="5293895"/>
            <a:chOff x="697831" y="926433"/>
            <a:chExt cx="5017391" cy="483669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D316194-6203-1DBF-A80B-43F9E32E5132}"/>
                </a:ext>
              </a:extLst>
            </p:cNvPr>
            <p:cNvGrpSpPr/>
            <p:nvPr/>
          </p:nvGrpSpPr>
          <p:grpSpPr>
            <a:xfrm>
              <a:off x="697831" y="926433"/>
              <a:ext cx="5017391" cy="4836694"/>
              <a:chOff x="3176338" y="926433"/>
              <a:chExt cx="5017391" cy="4836694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4224FEE2-5430-C8E2-1DAF-C6C3E54B96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52" t="5621" r="18560" b="11235"/>
              <a:stretch/>
            </p:blipFill>
            <p:spPr bwMode="auto">
              <a:xfrm>
                <a:off x="3176338" y="926433"/>
                <a:ext cx="5017391" cy="48366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Donut 2">
                <a:extLst>
                  <a:ext uri="{FF2B5EF4-FFF2-40B4-BE49-F238E27FC236}">
                    <a16:creationId xmlns:a16="http://schemas.microsoft.com/office/drawing/2014/main" id="{7D8C5357-46DA-6DC6-6A14-444D347003EB}"/>
                  </a:ext>
                </a:extLst>
              </p:cNvPr>
              <p:cNvSpPr/>
              <p:nvPr/>
            </p:nvSpPr>
            <p:spPr>
              <a:xfrm>
                <a:off x="4387706" y="2394285"/>
                <a:ext cx="2807178" cy="2887579"/>
              </a:xfrm>
              <a:prstGeom prst="donut">
                <a:avLst>
                  <a:gd name="adj" fmla="val 3991"/>
                </a:avLst>
              </a:prstGeom>
              <a:solidFill>
                <a:schemeClr val="accent1">
                  <a:alpha val="3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" name="Donut 1">
              <a:extLst>
                <a:ext uri="{FF2B5EF4-FFF2-40B4-BE49-F238E27FC236}">
                  <a16:creationId xmlns:a16="http://schemas.microsoft.com/office/drawing/2014/main" id="{9F23880D-C525-73BE-99EF-93B1CA5031C6}"/>
                </a:ext>
              </a:extLst>
            </p:cNvPr>
            <p:cNvSpPr/>
            <p:nvPr/>
          </p:nvSpPr>
          <p:spPr>
            <a:xfrm>
              <a:off x="4199020" y="2217226"/>
              <a:ext cx="1335503" cy="1067395"/>
            </a:xfrm>
            <a:prstGeom prst="donut">
              <a:avLst>
                <a:gd name="adj" fmla="val 3991"/>
              </a:avLst>
            </a:prstGeom>
            <a:solidFill>
              <a:srgbClr val="FF0000">
                <a:alpha val="39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0C2FEA-A8AB-E652-7FF9-883B1C86EE68}"/>
                  </a:ext>
                </a:extLst>
              </p:cNvPr>
              <p:cNvSpPr txBox="1"/>
              <p:nvPr/>
            </p:nvSpPr>
            <p:spPr>
              <a:xfrm>
                <a:off x="8197365" y="2894682"/>
                <a:ext cx="340745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𝒗𝒅𝒘</m:t>
                        </m:r>
                      </m:sub>
                    </m:sSub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𝒊𝒅𝒆𝒂𝒍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(repulsions between molecules)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0C2FEA-A8AB-E652-7FF9-883B1C86E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365" y="2894682"/>
                <a:ext cx="3407452" cy="1200329"/>
              </a:xfrm>
              <a:prstGeom prst="rect">
                <a:avLst/>
              </a:prstGeom>
              <a:blipFill>
                <a:blip r:embed="rId3"/>
                <a:stretch>
                  <a:fillRect l="-2974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609924-3B27-343E-32E8-0180DA01C23A}"/>
                  </a:ext>
                </a:extLst>
              </p:cNvPr>
              <p:cNvSpPr txBox="1"/>
              <p:nvPr/>
            </p:nvSpPr>
            <p:spPr>
              <a:xfrm>
                <a:off x="722271" y="4506287"/>
                <a:ext cx="284706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𝒗𝒅𝒘</m:t>
                        </m:r>
                      </m:sub>
                    </m:sSub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𝒊𝒅𝒆𝒂𝒍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(attractions between molecules)</a:t>
                </a:r>
              </a:p>
              <a:p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609924-3B27-343E-32E8-0180DA01C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271" y="4506287"/>
                <a:ext cx="2847062" cy="1569660"/>
              </a:xfrm>
              <a:prstGeom prst="rect">
                <a:avLst/>
              </a:prstGeom>
              <a:blipFill>
                <a:blip r:embed="rId4"/>
                <a:stretch>
                  <a:fillRect l="-3097" r="-2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09B66C9-B40B-D34A-3A7A-B0611F16C95D}"/>
              </a:ext>
            </a:extLst>
          </p:cNvPr>
          <p:cNvSpPr txBox="1"/>
          <p:nvPr/>
        </p:nvSpPr>
        <p:spPr>
          <a:xfrm>
            <a:off x="0" y="-3369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In the CGI, we found that </a:t>
            </a:r>
            <a:r>
              <a:rPr lang="en-US" sz="2400" b="1" dirty="0" err="1"/>
              <a:t>Ar</a:t>
            </a:r>
            <a:r>
              <a:rPr lang="en-US" sz="2400" b="1" dirty="0"/>
              <a:t> does </a:t>
            </a:r>
            <a:r>
              <a:rPr lang="en-US" sz="2400" b="1" i="1" dirty="0"/>
              <a:t>both, </a:t>
            </a:r>
            <a:r>
              <a:rPr lang="en-US" sz="2400" b="1" dirty="0"/>
              <a:t>depending on temperature (esp. visible at low volume)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C28357C-F5AF-84E7-765F-04BB1BC33639}"/>
                  </a:ext>
                </a:extLst>
              </p:cNvPr>
              <p:cNvSpPr/>
              <p:nvPr/>
            </p:nvSpPr>
            <p:spPr>
              <a:xfrm>
                <a:off x="1885884" y="6190416"/>
                <a:ext cx="8015207" cy="5865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The crossover temperature is predicted to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𝑩𝒐𝒚𝒍𝒆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𝒃𝑹</m:t>
                        </m:r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C28357C-F5AF-84E7-765F-04BB1BC33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5884" y="6190416"/>
                <a:ext cx="8015207" cy="586571"/>
              </a:xfrm>
              <a:prstGeom prst="rect">
                <a:avLst/>
              </a:prstGeom>
              <a:blipFill>
                <a:blip r:embed="rId5"/>
                <a:stretch>
                  <a:fillRect l="-1108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4343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2F3AC64-583D-A5FF-EB8D-8853614DFF55}"/>
                  </a:ext>
                </a:extLst>
              </p:cNvPr>
              <p:cNvSpPr/>
              <p:nvPr/>
            </p:nvSpPr>
            <p:spPr>
              <a:xfrm>
                <a:off x="5561073" y="116843"/>
                <a:ext cx="6106125" cy="4908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You calculated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𝐵𝑜𝑦𝑙𝑒</m:t>
                        </m:r>
                      </m:sub>
                    </m:sSub>
                  </m:oMath>
                </a14:m>
                <a:r>
                  <a:rPr lang="en-US" sz="2400" dirty="0"/>
                  <a:t> for </a:t>
                </a:r>
                <a:r>
                  <a:rPr lang="en-US" sz="2400" b="1" dirty="0" err="1"/>
                  <a:t>Ar</a:t>
                </a:r>
                <a:r>
                  <a:rPr lang="en-US" sz="2400" dirty="0"/>
                  <a:t> to be </a:t>
                </a:r>
                <a:r>
                  <a:rPr lang="en-US" sz="2400" b="1" dirty="0"/>
                  <a:t>509 K</a:t>
                </a:r>
                <a:r>
                  <a:rPr lang="en-US" sz="2400" dirty="0"/>
                  <a:t>. 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2F3AC64-583D-A5FF-EB8D-8853614D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073" y="116843"/>
                <a:ext cx="6106125" cy="490840"/>
              </a:xfrm>
              <a:prstGeom prst="rect">
                <a:avLst/>
              </a:prstGeom>
              <a:blipFill>
                <a:blip r:embed="rId2"/>
                <a:stretch>
                  <a:fillRect l="-1452" t="-769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94992CA-4151-08C5-10A4-05217E498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554" y="4824644"/>
            <a:ext cx="4785150" cy="18737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48BBCF3-C2D0-1E1F-CE92-0FF239A88E3C}"/>
              </a:ext>
            </a:extLst>
          </p:cNvPr>
          <p:cNvSpPr txBox="1"/>
          <p:nvPr/>
        </p:nvSpPr>
        <p:spPr>
          <a:xfrm>
            <a:off x="1517556" y="1571943"/>
            <a:ext cx="600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/>
              <a:t>Ar</a:t>
            </a:r>
            <a:r>
              <a:rPr lang="en-US" sz="1800" dirty="0"/>
              <a:t> 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B19F0B4-38E3-F7CB-58C3-CB81D3B068F8}"/>
              </a:ext>
            </a:extLst>
          </p:cNvPr>
          <p:cNvGrpSpPr/>
          <p:nvPr/>
        </p:nvGrpSpPr>
        <p:grpSpPr>
          <a:xfrm>
            <a:off x="524802" y="480787"/>
            <a:ext cx="6003837" cy="4575505"/>
            <a:chOff x="524802" y="519217"/>
            <a:chExt cx="6003837" cy="457550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458463E-7A0C-82D8-07D6-5708EF20FD31}"/>
                </a:ext>
              </a:extLst>
            </p:cNvPr>
            <p:cNvGrpSpPr/>
            <p:nvPr/>
          </p:nvGrpSpPr>
          <p:grpSpPr>
            <a:xfrm>
              <a:off x="524802" y="519217"/>
              <a:ext cx="6003837" cy="4575505"/>
              <a:chOff x="7124403" y="1416683"/>
              <a:chExt cx="6003837" cy="4575505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AC9867C-DA52-3F68-7F20-1B4124FA35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52" t="5621" r="18560" b="11235"/>
              <a:stretch/>
            </p:blipFill>
            <p:spPr bwMode="auto">
              <a:xfrm>
                <a:off x="7124403" y="1416683"/>
                <a:ext cx="4746444" cy="45755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F4FAB91-1A40-EC89-9273-1C1788BBD669}"/>
                  </a:ext>
                </a:extLst>
              </p:cNvPr>
              <p:cNvSpPr txBox="1"/>
              <p:nvPr/>
            </p:nvSpPr>
            <p:spPr>
              <a:xfrm>
                <a:off x="10221106" y="3883133"/>
                <a:ext cx="29071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/>
                  <a:t>Ar</a:t>
                </a:r>
                <a:r>
                  <a:rPr lang="en-US" sz="2400" dirty="0"/>
                  <a:t> gas</a:t>
                </a:r>
              </a:p>
            </p:txBody>
          </p:sp>
        </p:grpSp>
        <p:sp>
          <p:nvSpPr>
            <p:cNvPr id="18" name="Donut 17">
              <a:extLst>
                <a:ext uri="{FF2B5EF4-FFF2-40B4-BE49-F238E27FC236}">
                  <a16:creationId xmlns:a16="http://schemas.microsoft.com/office/drawing/2014/main" id="{BCC08203-DF03-F468-CBA3-63D554F85FB7}"/>
                </a:ext>
              </a:extLst>
            </p:cNvPr>
            <p:cNvSpPr/>
            <p:nvPr/>
          </p:nvSpPr>
          <p:spPr>
            <a:xfrm>
              <a:off x="3922295" y="4223083"/>
              <a:ext cx="1179094" cy="589547"/>
            </a:xfrm>
            <a:prstGeom prst="donut">
              <a:avLst>
                <a:gd name="adj" fmla="val 17620"/>
              </a:avLst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85AF106-40F2-0D7C-1ADF-FEBA896997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2" b="79735"/>
          <a:stretch/>
        </p:blipFill>
        <p:spPr>
          <a:xfrm>
            <a:off x="1405953" y="5588381"/>
            <a:ext cx="5801751" cy="6356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E238128-7832-7C4E-9BD7-7E3C832DD903}"/>
              </a:ext>
            </a:extLst>
          </p:cNvPr>
          <p:cNvSpPr txBox="1"/>
          <p:nvPr/>
        </p:nvSpPr>
        <p:spPr>
          <a:xfrm>
            <a:off x="0" y="-1981"/>
            <a:ext cx="487704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Predicting the Boyle temperature</a:t>
            </a:r>
          </a:p>
        </p:txBody>
      </p:sp>
    </p:spTree>
    <p:extLst>
      <p:ext uri="{BB962C8B-B14F-4D97-AF65-F5344CB8AC3E}">
        <p14:creationId xmlns:p14="http://schemas.microsoft.com/office/powerpoint/2010/main" val="20344209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2F3AC64-583D-A5FF-EB8D-8853614DFF55}"/>
                  </a:ext>
                </a:extLst>
              </p:cNvPr>
              <p:cNvSpPr/>
              <p:nvPr/>
            </p:nvSpPr>
            <p:spPr>
              <a:xfrm>
                <a:off x="5561073" y="116843"/>
                <a:ext cx="6106125" cy="16280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You calculated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𝐵𝑜𝑦𝑙𝑒</m:t>
                        </m:r>
                      </m:sub>
                    </m:sSub>
                  </m:oMath>
                </a14:m>
                <a:r>
                  <a:rPr lang="en-US" sz="2400" dirty="0"/>
                  <a:t> for </a:t>
                </a:r>
                <a:r>
                  <a:rPr lang="en-US" sz="2400" b="1" dirty="0" err="1"/>
                  <a:t>Ar</a:t>
                </a:r>
                <a:r>
                  <a:rPr lang="en-US" sz="2400" dirty="0"/>
                  <a:t> to be </a:t>
                </a:r>
                <a:r>
                  <a:rPr lang="en-US" sz="2400" b="1" dirty="0"/>
                  <a:t>509 K</a:t>
                </a:r>
                <a:r>
                  <a:rPr lang="en-US" sz="2400" dirty="0"/>
                  <a:t>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Do you think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𝐵𝑜𝑦𝑙𝑒</m:t>
                        </m:r>
                      </m:sub>
                    </m:sSub>
                  </m:oMath>
                </a14:m>
                <a:r>
                  <a:rPr lang="en-US" sz="2400" dirty="0"/>
                  <a:t> for </a:t>
                </a:r>
                <a:r>
                  <a:rPr lang="en-US" sz="2400" b="1" dirty="0"/>
                  <a:t>CO</a:t>
                </a:r>
                <a:r>
                  <a:rPr lang="en-US" sz="2400" b="1" baseline="-25000" dirty="0"/>
                  <a:t>2</a:t>
                </a:r>
                <a:r>
                  <a:rPr lang="en-US" sz="2400" b="1" dirty="0"/>
                  <a:t> </a:t>
                </a:r>
                <a:r>
                  <a:rPr lang="en-US" sz="2400" dirty="0"/>
                  <a:t>would be higher or lower?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2F3AC64-583D-A5FF-EB8D-8853614D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073" y="116843"/>
                <a:ext cx="6106125" cy="1628010"/>
              </a:xfrm>
              <a:prstGeom prst="rect">
                <a:avLst/>
              </a:prstGeom>
              <a:blipFill>
                <a:blip r:embed="rId2"/>
                <a:stretch>
                  <a:fillRect l="-1452" t="-2326" r="-622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94992CA-4151-08C5-10A4-05217E498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554" y="4824644"/>
            <a:ext cx="4785150" cy="18737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48BBCF3-C2D0-1E1F-CE92-0FF239A88E3C}"/>
              </a:ext>
            </a:extLst>
          </p:cNvPr>
          <p:cNvSpPr txBox="1"/>
          <p:nvPr/>
        </p:nvSpPr>
        <p:spPr>
          <a:xfrm>
            <a:off x="1517556" y="1571943"/>
            <a:ext cx="600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/>
              <a:t>Ar</a:t>
            </a:r>
            <a:r>
              <a:rPr lang="en-US" sz="1800" dirty="0"/>
              <a:t> 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B19F0B4-38E3-F7CB-58C3-CB81D3B068F8}"/>
              </a:ext>
            </a:extLst>
          </p:cNvPr>
          <p:cNvGrpSpPr/>
          <p:nvPr/>
        </p:nvGrpSpPr>
        <p:grpSpPr>
          <a:xfrm>
            <a:off x="524802" y="480787"/>
            <a:ext cx="6003837" cy="4575505"/>
            <a:chOff x="524802" y="519217"/>
            <a:chExt cx="6003837" cy="457550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458463E-7A0C-82D8-07D6-5708EF20FD31}"/>
                </a:ext>
              </a:extLst>
            </p:cNvPr>
            <p:cNvGrpSpPr/>
            <p:nvPr/>
          </p:nvGrpSpPr>
          <p:grpSpPr>
            <a:xfrm>
              <a:off x="524802" y="519217"/>
              <a:ext cx="6003837" cy="4575505"/>
              <a:chOff x="7124403" y="1416683"/>
              <a:chExt cx="6003837" cy="4575505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AC9867C-DA52-3F68-7F20-1B4124FA35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52" t="5621" r="18560" b="11235"/>
              <a:stretch/>
            </p:blipFill>
            <p:spPr bwMode="auto">
              <a:xfrm>
                <a:off x="7124403" y="1416683"/>
                <a:ext cx="4746444" cy="45755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F4FAB91-1A40-EC89-9273-1C1788BBD669}"/>
                  </a:ext>
                </a:extLst>
              </p:cNvPr>
              <p:cNvSpPr txBox="1"/>
              <p:nvPr/>
            </p:nvSpPr>
            <p:spPr>
              <a:xfrm>
                <a:off x="10221106" y="3883133"/>
                <a:ext cx="29071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/>
                  <a:t>Ar</a:t>
                </a:r>
                <a:r>
                  <a:rPr lang="en-US" sz="2400" dirty="0"/>
                  <a:t> gas</a:t>
                </a:r>
              </a:p>
            </p:txBody>
          </p:sp>
        </p:grpSp>
        <p:sp>
          <p:nvSpPr>
            <p:cNvPr id="18" name="Donut 17">
              <a:extLst>
                <a:ext uri="{FF2B5EF4-FFF2-40B4-BE49-F238E27FC236}">
                  <a16:creationId xmlns:a16="http://schemas.microsoft.com/office/drawing/2014/main" id="{BCC08203-DF03-F468-CBA3-63D554F85FB7}"/>
                </a:ext>
              </a:extLst>
            </p:cNvPr>
            <p:cNvSpPr/>
            <p:nvPr/>
          </p:nvSpPr>
          <p:spPr>
            <a:xfrm>
              <a:off x="3922295" y="4223083"/>
              <a:ext cx="1179094" cy="589547"/>
            </a:xfrm>
            <a:prstGeom prst="donut">
              <a:avLst>
                <a:gd name="adj" fmla="val 17620"/>
              </a:avLst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85AF106-40F2-0D7C-1ADF-FEBA896997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2" b="79735"/>
          <a:stretch/>
        </p:blipFill>
        <p:spPr>
          <a:xfrm>
            <a:off x="1405953" y="5588381"/>
            <a:ext cx="5801751" cy="6356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E238128-7832-7C4E-9BD7-7E3C832DD903}"/>
              </a:ext>
            </a:extLst>
          </p:cNvPr>
          <p:cNvSpPr txBox="1"/>
          <p:nvPr/>
        </p:nvSpPr>
        <p:spPr>
          <a:xfrm>
            <a:off x="0" y="-1981"/>
            <a:ext cx="487704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Predicting the Boyle temperature</a:t>
            </a:r>
          </a:p>
        </p:txBody>
      </p:sp>
    </p:spTree>
    <p:extLst>
      <p:ext uri="{BB962C8B-B14F-4D97-AF65-F5344CB8AC3E}">
        <p14:creationId xmlns:p14="http://schemas.microsoft.com/office/powerpoint/2010/main" val="1400786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2F3AC64-583D-A5FF-EB8D-8853614DFF55}"/>
                  </a:ext>
                </a:extLst>
              </p:cNvPr>
              <p:cNvSpPr/>
              <p:nvPr/>
            </p:nvSpPr>
            <p:spPr>
              <a:xfrm>
                <a:off x="5561073" y="116843"/>
                <a:ext cx="6106125" cy="31053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You calculated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𝐵𝑜𝑦𝑙𝑒</m:t>
                        </m:r>
                      </m:sub>
                    </m:sSub>
                  </m:oMath>
                </a14:m>
                <a:r>
                  <a:rPr lang="en-US" sz="2400" dirty="0"/>
                  <a:t> for </a:t>
                </a:r>
                <a:r>
                  <a:rPr lang="en-US" sz="2400" b="1" dirty="0" err="1"/>
                  <a:t>Ar</a:t>
                </a:r>
                <a:r>
                  <a:rPr lang="en-US" sz="2400" dirty="0"/>
                  <a:t> to be </a:t>
                </a:r>
                <a:r>
                  <a:rPr lang="en-US" sz="2400" b="1" dirty="0"/>
                  <a:t>509 K</a:t>
                </a:r>
                <a:r>
                  <a:rPr lang="en-US" sz="2400" dirty="0"/>
                  <a:t>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Do you think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𝐵𝑜𝑦𝑙𝑒</m:t>
                        </m:r>
                      </m:sub>
                    </m:sSub>
                  </m:oMath>
                </a14:m>
                <a:r>
                  <a:rPr lang="en-US" sz="2400" dirty="0"/>
                  <a:t> for </a:t>
                </a:r>
                <a:r>
                  <a:rPr lang="en-US" sz="2400" b="1" dirty="0"/>
                  <a:t>CO</a:t>
                </a:r>
                <a:r>
                  <a:rPr lang="en-US" sz="2400" b="1" baseline="-25000" dirty="0"/>
                  <a:t>2</a:t>
                </a:r>
                <a:r>
                  <a:rPr lang="en-US" sz="2400" b="1" dirty="0"/>
                  <a:t> </a:t>
                </a:r>
                <a:r>
                  <a:rPr lang="en-US" sz="2400" dirty="0"/>
                  <a:t>would be higher or lower?</a:t>
                </a:r>
              </a:p>
              <a:p>
                <a:endParaRPr lang="en-US" sz="24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baseline="-25000" dirty="0"/>
                  <a:t>CO2</a:t>
                </a:r>
                <a:r>
                  <a:rPr lang="en-US" sz="2400" dirty="0"/>
                  <a:t> looks about double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baseline="-25000" dirty="0" err="1"/>
                  <a:t>Ar</a:t>
                </a:r>
                <a:r>
                  <a:rPr lang="en-US" sz="240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baseline="-25000" dirty="0"/>
                  <a:t>CO2</a:t>
                </a:r>
                <a:r>
                  <a:rPr lang="en-US" sz="2400" dirty="0"/>
                  <a:t> looks about 25% bigger than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baseline="-25000" dirty="0" err="1"/>
                  <a:t>Ar</a:t>
                </a:r>
                <a:r>
                  <a:rPr lang="en-US" sz="2400" dirty="0"/>
                  <a:t> 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2F3AC64-583D-A5FF-EB8D-8853614D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073" y="116843"/>
                <a:ext cx="6106125" cy="3105337"/>
              </a:xfrm>
              <a:prstGeom prst="rect">
                <a:avLst/>
              </a:prstGeom>
              <a:blipFill>
                <a:blip r:embed="rId2"/>
                <a:stretch>
                  <a:fillRect l="-1452" t="-1224" r="-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94992CA-4151-08C5-10A4-05217E498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554" y="4824644"/>
            <a:ext cx="4785150" cy="18737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48BBCF3-C2D0-1E1F-CE92-0FF239A88E3C}"/>
              </a:ext>
            </a:extLst>
          </p:cNvPr>
          <p:cNvSpPr txBox="1"/>
          <p:nvPr/>
        </p:nvSpPr>
        <p:spPr>
          <a:xfrm>
            <a:off x="1517556" y="1571943"/>
            <a:ext cx="600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/>
              <a:t>Ar</a:t>
            </a:r>
            <a:r>
              <a:rPr lang="en-US" sz="1800" dirty="0"/>
              <a:t> 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B19F0B4-38E3-F7CB-58C3-CB81D3B068F8}"/>
              </a:ext>
            </a:extLst>
          </p:cNvPr>
          <p:cNvGrpSpPr/>
          <p:nvPr/>
        </p:nvGrpSpPr>
        <p:grpSpPr>
          <a:xfrm>
            <a:off x="524802" y="480787"/>
            <a:ext cx="6003837" cy="4575505"/>
            <a:chOff x="524802" y="519217"/>
            <a:chExt cx="6003837" cy="457550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458463E-7A0C-82D8-07D6-5708EF20FD31}"/>
                </a:ext>
              </a:extLst>
            </p:cNvPr>
            <p:cNvGrpSpPr/>
            <p:nvPr/>
          </p:nvGrpSpPr>
          <p:grpSpPr>
            <a:xfrm>
              <a:off x="524802" y="519217"/>
              <a:ext cx="6003837" cy="4575505"/>
              <a:chOff x="7124403" y="1416683"/>
              <a:chExt cx="6003837" cy="4575505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AC9867C-DA52-3F68-7F20-1B4124FA35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52" t="5621" r="18560" b="11235"/>
              <a:stretch/>
            </p:blipFill>
            <p:spPr bwMode="auto">
              <a:xfrm>
                <a:off x="7124403" y="1416683"/>
                <a:ext cx="4746444" cy="45755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F4FAB91-1A40-EC89-9273-1C1788BBD669}"/>
                  </a:ext>
                </a:extLst>
              </p:cNvPr>
              <p:cNvSpPr txBox="1"/>
              <p:nvPr/>
            </p:nvSpPr>
            <p:spPr>
              <a:xfrm>
                <a:off x="10221106" y="3883133"/>
                <a:ext cx="29071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/>
                  <a:t>Ar</a:t>
                </a:r>
                <a:r>
                  <a:rPr lang="en-US" sz="2400" dirty="0"/>
                  <a:t> gas</a:t>
                </a:r>
              </a:p>
            </p:txBody>
          </p:sp>
        </p:grpSp>
        <p:sp>
          <p:nvSpPr>
            <p:cNvPr id="18" name="Donut 17">
              <a:extLst>
                <a:ext uri="{FF2B5EF4-FFF2-40B4-BE49-F238E27FC236}">
                  <a16:creationId xmlns:a16="http://schemas.microsoft.com/office/drawing/2014/main" id="{BCC08203-DF03-F468-CBA3-63D554F85FB7}"/>
                </a:ext>
              </a:extLst>
            </p:cNvPr>
            <p:cNvSpPr/>
            <p:nvPr/>
          </p:nvSpPr>
          <p:spPr>
            <a:xfrm>
              <a:off x="3922295" y="4223083"/>
              <a:ext cx="1179094" cy="589547"/>
            </a:xfrm>
            <a:prstGeom prst="donut">
              <a:avLst>
                <a:gd name="adj" fmla="val 17620"/>
              </a:avLst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85AF106-40F2-0D7C-1ADF-FEBA896997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2" b="79735"/>
          <a:stretch/>
        </p:blipFill>
        <p:spPr>
          <a:xfrm>
            <a:off x="1405953" y="5588381"/>
            <a:ext cx="5801751" cy="6356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E238128-7832-7C4E-9BD7-7E3C832DD903}"/>
              </a:ext>
            </a:extLst>
          </p:cNvPr>
          <p:cNvSpPr txBox="1"/>
          <p:nvPr/>
        </p:nvSpPr>
        <p:spPr>
          <a:xfrm>
            <a:off x="0" y="-1981"/>
            <a:ext cx="487704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Predicting the Boyle temperature</a:t>
            </a:r>
          </a:p>
        </p:txBody>
      </p:sp>
    </p:spTree>
    <p:extLst>
      <p:ext uri="{BB962C8B-B14F-4D97-AF65-F5344CB8AC3E}">
        <p14:creationId xmlns:p14="http://schemas.microsoft.com/office/powerpoint/2010/main" val="1909247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2F3AC64-583D-A5FF-EB8D-8853614DFF55}"/>
                  </a:ext>
                </a:extLst>
              </p:cNvPr>
              <p:cNvSpPr/>
              <p:nvPr/>
            </p:nvSpPr>
            <p:spPr>
              <a:xfrm>
                <a:off x="5561073" y="116843"/>
                <a:ext cx="6106125" cy="35038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You calculated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𝐵𝑜𝑦𝑙𝑒</m:t>
                        </m:r>
                      </m:sub>
                    </m:sSub>
                  </m:oMath>
                </a14:m>
                <a:r>
                  <a:rPr lang="en-US" sz="2400" dirty="0"/>
                  <a:t> for </a:t>
                </a:r>
                <a:r>
                  <a:rPr lang="en-US" sz="2400" b="1" dirty="0" err="1"/>
                  <a:t>Ar</a:t>
                </a:r>
                <a:r>
                  <a:rPr lang="en-US" sz="2400" dirty="0"/>
                  <a:t> to be </a:t>
                </a:r>
                <a:r>
                  <a:rPr lang="en-US" sz="2400" b="1" dirty="0"/>
                  <a:t>509 K</a:t>
                </a:r>
                <a:r>
                  <a:rPr lang="en-US" sz="2400" dirty="0"/>
                  <a:t>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Do you think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𝐵𝑜𝑦𝑙𝑒</m:t>
                        </m:r>
                      </m:sub>
                    </m:sSub>
                  </m:oMath>
                </a14:m>
                <a:r>
                  <a:rPr lang="en-US" sz="2400" dirty="0"/>
                  <a:t> for </a:t>
                </a:r>
                <a:r>
                  <a:rPr lang="en-US" sz="2400" b="1" dirty="0"/>
                  <a:t>CO</a:t>
                </a:r>
                <a:r>
                  <a:rPr lang="en-US" sz="2400" b="1" baseline="-25000" dirty="0"/>
                  <a:t>2</a:t>
                </a:r>
                <a:r>
                  <a:rPr lang="en-US" sz="2400" b="1" dirty="0"/>
                  <a:t> </a:t>
                </a:r>
                <a:r>
                  <a:rPr lang="en-US" sz="2400" dirty="0"/>
                  <a:t>would be higher or lower?</a:t>
                </a:r>
              </a:p>
              <a:p>
                <a:endParaRPr lang="en-US" sz="24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baseline="-25000" dirty="0"/>
                  <a:t>CO2</a:t>
                </a:r>
                <a:r>
                  <a:rPr lang="en-US" sz="2400" dirty="0"/>
                  <a:t> looks about double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baseline="-25000" dirty="0" err="1"/>
                  <a:t>Ar</a:t>
                </a:r>
                <a:r>
                  <a:rPr lang="en-US" sz="240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baseline="-25000" dirty="0"/>
                  <a:t>CO2</a:t>
                </a:r>
                <a:r>
                  <a:rPr lang="en-US" sz="2400" dirty="0"/>
                  <a:t> looks about 25% bigger than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baseline="-25000" dirty="0" err="1"/>
                  <a:t>Ar</a:t>
                </a:r>
                <a:r>
                  <a:rPr lang="en-US" sz="2400" dirty="0"/>
                  <a:t>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=&gt;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𝐵𝑜𝑦𝑙𝑒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𝐵𝑜𝑦𝑙𝑒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𝐴𝑟</m:t>
                        </m:r>
                      </m:e>
                    </m:d>
                  </m:oMath>
                </a14:m>
                <a:r>
                  <a:rPr lang="en-US" sz="2400" dirty="0"/>
                  <a:t> (probably)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2F3AC64-583D-A5FF-EB8D-8853614D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073" y="116843"/>
                <a:ext cx="6106125" cy="3503844"/>
              </a:xfrm>
              <a:prstGeom prst="rect">
                <a:avLst/>
              </a:prstGeom>
              <a:blipFill>
                <a:blip r:embed="rId2"/>
                <a:stretch>
                  <a:fillRect l="-1452" t="-1083" r="-622" b="-2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94992CA-4151-08C5-10A4-05217E498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554" y="4824644"/>
            <a:ext cx="4785150" cy="18737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48BBCF3-C2D0-1E1F-CE92-0FF239A88E3C}"/>
              </a:ext>
            </a:extLst>
          </p:cNvPr>
          <p:cNvSpPr txBox="1"/>
          <p:nvPr/>
        </p:nvSpPr>
        <p:spPr>
          <a:xfrm>
            <a:off x="1517556" y="1571943"/>
            <a:ext cx="600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/>
              <a:t>Ar</a:t>
            </a:r>
            <a:r>
              <a:rPr lang="en-US" sz="1800" dirty="0"/>
              <a:t> 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B19F0B4-38E3-F7CB-58C3-CB81D3B068F8}"/>
              </a:ext>
            </a:extLst>
          </p:cNvPr>
          <p:cNvGrpSpPr/>
          <p:nvPr/>
        </p:nvGrpSpPr>
        <p:grpSpPr>
          <a:xfrm>
            <a:off x="524802" y="480787"/>
            <a:ext cx="6003837" cy="4575505"/>
            <a:chOff x="524802" y="519217"/>
            <a:chExt cx="6003837" cy="457550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458463E-7A0C-82D8-07D6-5708EF20FD31}"/>
                </a:ext>
              </a:extLst>
            </p:cNvPr>
            <p:cNvGrpSpPr/>
            <p:nvPr/>
          </p:nvGrpSpPr>
          <p:grpSpPr>
            <a:xfrm>
              <a:off x="524802" y="519217"/>
              <a:ext cx="6003837" cy="4575505"/>
              <a:chOff x="7124403" y="1416683"/>
              <a:chExt cx="6003837" cy="4575505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AC9867C-DA52-3F68-7F20-1B4124FA35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52" t="5621" r="18560" b="11235"/>
              <a:stretch/>
            </p:blipFill>
            <p:spPr bwMode="auto">
              <a:xfrm>
                <a:off x="7124403" y="1416683"/>
                <a:ext cx="4746444" cy="45755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F4FAB91-1A40-EC89-9273-1C1788BBD669}"/>
                  </a:ext>
                </a:extLst>
              </p:cNvPr>
              <p:cNvSpPr txBox="1"/>
              <p:nvPr/>
            </p:nvSpPr>
            <p:spPr>
              <a:xfrm>
                <a:off x="10221106" y="3883133"/>
                <a:ext cx="29071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/>
                  <a:t>Ar</a:t>
                </a:r>
                <a:r>
                  <a:rPr lang="en-US" sz="2400" dirty="0"/>
                  <a:t> gas</a:t>
                </a:r>
              </a:p>
            </p:txBody>
          </p:sp>
        </p:grpSp>
        <p:sp>
          <p:nvSpPr>
            <p:cNvPr id="18" name="Donut 17">
              <a:extLst>
                <a:ext uri="{FF2B5EF4-FFF2-40B4-BE49-F238E27FC236}">
                  <a16:creationId xmlns:a16="http://schemas.microsoft.com/office/drawing/2014/main" id="{BCC08203-DF03-F468-CBA3-63D554F85FB7}"/>
                </a:ext>
              </a:extLst>
            </p:cNvPr>
            <p:cNvSpPr/>
            <p:nvPr/>
          </p:nvSpPr>
          <p:spPr>
            <a:xfrm>
              <a:off x="3922295" y="4223083"/>
              <a:ext cx="1179094" cy="589547"/>
            </a:xfrm>
            <a:prstGeom prst="donut">
              <a:avLst>
                <a:gd name="adj" fmla="val 17620"/>
              </a:avLst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85AF106-40F2-0D7C-1ADF-FEBA896997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2" b="79735"/>
          <a:stretch/>
        </p:blipFill>
        <p:spPr>
          <a:xfrm>
            <a:off x="1405953" y="5588381"/>
            <a:ext cx="5801751" cy="6356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E238128-7832-7C4E-9BD7-7E3C832DD903}"/>
              </a:ext>
            </a:extLst>
          </p:cNvPr>
          <p:cNvSpPr txBox="1"/>
          <p:nvPr/>
        </p:nvSpPr>
        <p:spPr>
          <a:xfrm>
            <a:off x="0" y="-1981"/>
            <a:ext cx="487704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Predicting the Boyle temperature</a:t>
            </a:r>
          </a:p>
        </p:txBody>
      </p:sp>
    </p:spTree>
    <p:extLst>
      <p:ext uri="{BB962C8B-B14F-4D97-AF65-F5344CB8AC3E}">
        <p14:creationId xmlns:p14="http://schemas.microsoft.com/office/powerpoint/2010/main" val="1110104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AC8F00F-A0EB-BCBA-F059-AA40537E8208}"/>
              </a:ext>
            </a:extLst>
          </p:cNvPr>
          <p:cNvGrpSpPr/>
          <p:nvPr/>
        </p:nvGrpSpPr>
        <p:grpSpPr>
          <a:xfrm>
            <a:off x="524802" y="519217"/>
            <a:ext cx="6003837" cy="4575505"/>
            <a:chOff x="524802" y="519217"/>
            <a:chExt cx="6003837" cy="457550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E738369-A502-60DC-0022-437988227C7E}"/>
                </a:ext>
              </a:extLst>
            </p:cNvPr>
            <p:cNvGrpSpPr/>
            <p:nvPr/>
          </p:nvGrpSpPr>
          <p:grpSpPr>
            <a:xfrm>
              <a:off x="524802" y="519217"/>
              <a:ext cx="6003837" cy="4575505"/>
              <a:chOff x="7124403" y="1416683"/>
              <a:chExt cx="6003837" cy="4575505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DEF461D-8829-2703-4C01-F5CE6D4995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52" t="5621" r="18560" b="11235"/>
              <a:stretch/>
            </p:blipFill>
            <p:spPr bwMode="auto">
              <a:xfrm>
                <a:off x="7124403" y="1416683"/>
                <a:ext cx="4746444" cy="45755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183B025-97F1-5CEF-3D1C-A0500CC6FFEB}"/>
                  </a:ext>
                </a:extLst>
              </p:cNvPr>
              <p:cNvSpPr txBox="1"/>
              <p:nvPr/>
            </p:nvSpPr>
            <p:spPr>
              <a:xfrm>
                <a:off x="10221106" y="3883133"/>
                <a:ext cx="29071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/>
                  <a:t>Ar</a:t>
                </a:r>
                <a:r>
                  <a:rPr lang="en-US" sz="2400" dirty="0"/>
                  <a:t> gas</a:t>
                </a:r>
              </a:p>
            </p:txBody>
          </p:sp>
        </p:grpSp>
        <p:sp>
          <p:nvSpPr>
            <p:cNvPr id="5" name="Donut 4">
              <a:extLst>
                <a:ext uri="{FF2B5EF4-FFF2-40B4-BE49-F238E27FC236}">
                  <a16:creationId xmlns:a16="http://schemas.microsoft.com/office/drawing/2014/main" id="{D02AF507-E3E4-0506-6F88-21CAAA6187AC}"/>
                </a:ext>
              </a:extLst>
            </p:cNvPr>
            <p:cNvSpPr/>
            <p:nvPr/>
          </p:nvSpPr>
          <p:spPr>
            <a:xfrm>
              <a:off x="3922295" y="4223083"/>
              <a:ext cx="1179094" cy="589547"/>
            </a:xfrm>
            <a:prstGeom prst="donut">
              <a:avLst>
                <a:gd name="adj" fmla="val 17620"/>
              </a:avLst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0FE58AA-E6D5-CEA1-0A5D-6D1BDCAAA28F}"/>
              </a:ext>
            </a:extLst>
          </p:cNvPr>
          <p:cNvGrpSpPr/>
          <p:nvPr/>
        </p:nvGrpSpPr>
        <p:grpSpPr>
          <a:xfrm>
            <a:off x="5921948" y="621406"/>
            <a:ext cx="6768425" cy="4337844"/>
            <a:chOff x="5921948" y="621406"/>
            <a:chExt cx="6768425" cy="433784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50DD7F-E0CC-9FC3-D152-D46CFE84193C}"/>
                </a:ext>
              </a:extLst>
            </p:cNvPr>
            <p:cNvGrpSpPr/>
            <p:nvPr/>
          </p:nvGrpSpPr>
          <p:grpSpPr>
            <a:xfrm>
              <a:off x="5921948" y="621406"/>
              <a:ext cx="6768425" cy="4337844"/>
              <a:chOff x="8040597" y="1496023"/>
              <a:chExt cx="5486080" cy="3620858"/>
            </a:xfrm>
          </p:grpSpPr>
          <p:pic>
            <p:nvPicPr>
              <p:cNvPr id="8" name="Picture 2">
                <a:extLst>
                  <a:ext uri="{FF2B5EF4-FFF2-40B4-BE49-F238E27FC236}">
                    <a16:creationId xmlns:a16="http://schemas.microsoft.com/office/drawing/2014/main" id="{090313A8-BB28-D366-52DA-3C9C1FDA1D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401" t="6315" r="19430" b="14211"/>
              <a:stretch/>
            </p:blipFill>
            <p:spPr bwMode="auto">
              <a:xfrm>
                <a:off x="8040597" y="1496023"/>
                <a:ext cx="3776644" cy="36208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0C74A5-BE85-DF84-48C9-A1D75CFB63AF}"/>
                  </a:ext>
                </a:extLst>
              </p:cNvPr>
              <p:cNvSpPr txBox="1"/>
              <p:nvPr/>
            </p:nvSpPr>
            <p:spPr>
              <a:xfrm>
                <a:off x="10619543" y="3854862"/>
                <a:ext cx="29071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CO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gas</a:t>
                </a:r>
              </a:p>
            </p:txBody>
          </p:sp>
        </p:grpSp>
        <p:sp>
          <p:nvSpPr>
            <p:cNvPr id="7" name="Donut 6">
              <a:extLst>
                <a:ext uri="{FF2B5EF4-FFF2-40B4-BE49-F238E27FC236}">
                  <a16:creationId xmlns:a16="http://schemas.microsoft.com/office/drawing/2014/main" id="{04E9AC02-0B1D-8410-031D-CB8781F09B21}"/>
                </a:ext>
              </a:extLst>
            </p:cNvPr>
            <p:cNvSpPr/>
            <p:nvPr/>
          </p:nvSpPr>
          <p:spPr>
            <a:xfrm>
              <a:off x="10450827" y="3983539"/>
              <a:ext cx="1562478" cy="747714"/>
            </a:xfrm>
            <a:prstGeom prst="donut">
              <a:avLst>
                <a:gd name="adj" fmla="val 17620"/>
              </a:avLst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5767CAA-A965-C3AE-BB3B-65CD96D244C3}"/>
                </a:ext>
              </a:extLst>
            </p:cNvPr>
            <p:cNvSpPr txBox="1"/>
            <p:nvPr/>
          </p:nvSpPr>
          <p:spPr>
            <a:xfrm>
              <a:off x="10733648" y="4223083"/>
              <a:ext cx="14583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&gt; 1000 K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2E656B0-7B67-6DCB-44C0-070838D982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" b="79735"/>
          <a:stretch/>
        </p:blipFill>
        <p:spPr>
          <a:xfrm>
            <a:off x="1405953" y="5588381"/>
            <a:ext cx="5801751" cy="6356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8A9102-CF80-A9C9-4346-537DD076F6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5043"/>
          <a:stretch/>
        </p:blipFill>
        <p:spPr>
          <a:xfrm>
            <a:off x="5960445" y="5267460"/>
            <a:ext cx="6231555" cy="11845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179403-497F-27A1-0E9A-4E15D41B10A2}"/>
              </a:ext>
            </a:extLst>
          </p:cNvPr>
          <p:cNvSpPr txBox="1"/>
          <p:nvPr/>
        </p:nvSpPr>
        <p:spPr>
          <a:xfrm>
            <a:off x="0" y="-1981"/>
            <a:ext cx="487704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Predicting the Boyle temperature</a:t>
            </a:r>
          </a:p>
        </p:txBody>
      </p:sp>
    </p:spTree>
    <p:extLst>
      <p:ext uri="{BB962C8B-B14F-4D97-AF65-F5344CB8AC3E}">
        <p14:creationId xmlns:p14="http://schemas.microsoft.com/office/powerpoint/2010/main" val="8475349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0179403-497F-27A1-0E9A-4E15D41B10A2}"/>
              </a:ext>
            </a:extLst>
          </p:cNvPr>
          <p:cNvSpPr txBox="1"/>
          <p:nvPr/>
        </p:nvSpPr>
        <p:spPr>
          <a:xfrm>
            <a:off x="0" y="-1981"/>
            <a:ext cx="487704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Learning goals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C7B3B0-6A75-1492-55DF-63B497B73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88" y="2654042"/>
            <a:ext cx="7946136" cy="28225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16BC7A-BD7E-3BA2-CD75-4ED2D8EB8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87" y="459684"/>
            <a:ext cx="8226199" cy="21943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BAD179-C720-012A-BE11-A9062AC9C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888" y="5774883"/>
            <a:ext cx="6117336" cy="86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2599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2E656B0-7B67-6DCB-44C0-070838D982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" b="79735"/>
          <a:stretch/>
        </p:blipFill>
        <p:spPr>
          <a:xfrm>
            <a:off x="294249" y="723773"/>
            <a:ext cx="5801751" cy="6356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179403-497F-27A1-0E9A-4E15D41B10A2}"/>
              </a:ext>
            </a:extLst>
          </p:cNvPr>
          <p:cNvSpPr txBox="1"/>
          <p:nvPr/>
        </p:nvSpPr>
        <p:spPr>
          <a:xfrm>
            <a:off x="0" y="-1981"/>
            <a:ext cx="487704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Predicting the Boyle temperature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58441D-701C-E1A9-AFD5-A608E7361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554" y="228851"/>
            <a:ext cx="49911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052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1641BF7-0E2C-ED43-9003-0EECAC8B80E4}"/>
              </a:ext>
            </a:extLst>
          </p:cNvPr>
          <p:cNvSpPr/>
          <p:nvPr/>
        </p:nvSpPr>
        <p:spPr>
          <a:xfrm>
            <a:off x="0" y="459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One way to make a gridded variable: use </a:t>
            </a:r>
            <a:r>
              <a:rPr lang="en-US" sz="2400" b="1" dirty="0" err="1"/>
              <a:t>PL.Statespace</a:t>
            </a:r>
            <a:r>
              <a:rPr lang="en-US" sz="2400" b="1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261973-A419-7BE7-462F-F00E369A94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372"/>
          <a:stretch/>
        </p:blipFill>
        <p:spPr>
          <a:xfrm>
            <a:off x="160320" y="902368"/>
            <a:ext cx="11843094" cy="11911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B7C3B7-E93E-D81F-CBF2-6A59F21122B9}"/>
              </a:ext>
            </a:extLst>
          </p:cNvPr>
          <p:cNvSpPr txBox="1"/>
          <p:nvPr/>
        </p:nvSpPr>
        <p:spPr>
          <a:xfrm>
            <a:off x="2759315" y="3474010"/>
            <a:ext cx="1849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controls x-grid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EC7F359E-EEFB-88C9-2176-BC09BEEB0651}"/>
              </a:ext>
            </a:extLst>
          </p:cNvPr>
          <p:cNvSpPr/>
          <p:nvPr/>
        </p:nvSpPr>
        <p:spPr>
          <a:xfrm flipH="1" flipV="1">
            <a:off x="5274561" y="808365"/>
            <a:ext cx="828869" cy="2620635"/>
          </a:xfrm>
          <a:prstGeom prst="arc">
            <a:avLst>
              <a:gd name="adj1" fmla="val 16570684"/>
              <a:gd name="adj2" fmla="val 0"/>
            </a:avLst>
          </a:prstGeom>
          <a:ln w="635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6E9891AF-A7A0-5ABB-75ED-15B85FF78850}"/>
              </a:ext>
            </a:extLst>
          </p:cNvPr>
          <p:cNvSpPr/>
          <p:nvPr/>
        </p:nvSpPr>
        <p:spPr>
          <a:xfrm flipV="1">
            <a:off x="3300242" y="830179"/>
            <a:ext cx="1073267" cy="2526632"/>
          </a:xfrm>
          <a:prstGeom prst="arc">
            <a:avLst>
              <a:gd name="adj1" fmla="val 16570684"/>
              <a:gd name="adj2" fmla="val 0"/>
            </a:avLst>
          </a:prstGeom>
          <a:ln w="635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674A32-A801-9141-95AF-98AC054529D2}"/>
              </a:ext>
            </a:extLst>
          </p:cNvPr>
          <p:cNvSpPr txBox="1"/>
          <p:nvPr/>
        </p:nvSpPr>
        <p:spPr>
          <a:xfrm>
            <a:off x="5002664" y="3474009"/>
            <a:ext cx="1974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controls y-grid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BBF001-8AB8-ACFF-09E4-98DA491E892B}"/>
              </a:ext>
            </a:extLst>
          </p:cNvPr>
          <p:cNvGrpSpPr/>
          <p:nvPr/>
        </p:nvGrpSpPr>
        <p:grpSpPr>
          <a:xfrm>
            <a:off x="6855458" y="1385091"/>
            <a:ext cx="4987543" cy="2078100"/>
            <a:chOff x="6575042" y="1543587"/>
            <a:chExt cx="4987543" cy="20781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ABC4C59-8D77-590A-045F-736574D73F52}"/>
                </a:ext>
              </a:extLst>
            </p:cNvPr>
            <p:cNvGrpSpPr/>
            <p:nvPr/>
          </p:nvGrpSpPr>
          <p:grpSpPr>
            <a:xfrm>
              <a:off x="6575042" y="1543587"/>
              <a:ext cx="4987543" cy="1212826"/>
              <a:chOff x="2271266" y="3461768"/>
              <a:chExt cx="4987543" cy="121282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940ACE0-D37E-64F4-A3E6-E7A504E37C90}"/>
                  </a:ext>
                </a:extLst>
              </p:cNvPr>
              <p:cNvSpPr txBox="1"/>
              <p:nvPr/>
            </p:nvSpPr>
            <p:spPr>
              <a:xfrm>
                <a:off x="2271266" y="3461768"/>
                <a:ext cx="2410968" cy="120032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2.0 2.0 2.0 2.0</a:t>
                </a:r>
              </a:p>
              <a:p>
                <a:r>
                  <a:rPr lang="en-US" sz="2400" dirty="0"/>
                  <a:t>3.0 3.0 3.0 3.0</a:t>
                </a:r>
              </a:p>
              <a:p>
                <a:r>
                  <a:rPr lang="en-US" sz="2400" dirty="0"/>
                  <a:t>4.0 4.0 4.0 4.0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C0FAA9-0325-F4B4-91F5-2DEEBF883D6F}"/>
                  </a:ext>
                </a:extLst>
              </p:cNvPr>
              <p:cNvSpPr txBox="1"/>
              <p:nvPr/>
            </p:nvSpPr>
            <p:spPr>
              <a:xfrm>
                <a:off x="4847841" y="3474265"/>
                <a:ext cx="2410968" cy="120032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5.0 6.0 7.0 8.0</a:t>
                </a:r>
              </a:p>
              <a:p>
                <a:r>
                  <a:rPr lang="en-US" sz="2400" dirty="0"/>
                  <a:t>5.0 6.0 7.0 8.0</a:t>
                </a:r>
              </a:p>
              <a:p>
                <a:r>
                  <a:rPr lang="en-US" sz="2400" dirty="0"/>
                  <a:t>5.0 6.0 7.0 8.0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3652BD-6884-ED2A-B17A-73DBA3D6CFC5}"/>
                </a:ext>
              </a:extLst>
            </p:cNvPr>
            <p:cNvSpPr txBox="1"/>
            <p:nvPr/>
          </p:nvSpPr>
          <p:spPr>
            <a:xfrm>
              <a:off x="6575042" y="2790690"/>
              <a:ext cx="4987543" cy="83099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Both grids have “shape” 3x4</a:t>
              </a:r>
            </a:p>
            <a:p>
              <a:pPr algn="ctr"/>
              <a:r>
                <a:rPr lang="en-US" sz="2400" dirty="0"/>
                <a:t>(3 rows and 4 columns)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3270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F6706AA-EEB3-2E4F-B4FB-66429C2F46E2}"/>
              </a:ext>
            </a:extLst>
          </p:cNvPr>
          <p:cNvSpPr txBox="1"/>
          <p:nvPr/>
        </p:nvSpPr>
        <p:spPr>
          <a:xfrm>
            <a:off x="922020" y="1102747"/>
            <a:ext cx="112699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Pressure units</a:t>
            </a:r>
          </a:p>
          <a:p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Rank these in order of the biggest unit to the smallest unit (like, 1 hour &gt; 1 minute):</a:t>
            </a:r>
          </a:p>
          <a:p>
            <a:endParaRPr lang="en-US" sz="2400" dirty="0"/>
          </a:p>
          <a:p>
            <a:pPr algn="ctr"/>
            <a:r>
              <a:rPr lang="en-US" sz="2400" dirty="0"/>
              <a:t>bar, pascal, torr, atm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19B11F-7F15-EDB1-A379-662F519AE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12064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2400" b="1" dirty="0">
                <a:latin typeface="+mn-lt"/>
              </a:rPr>
              <a:t>Week 1 (sample interview question)</a:t>
            </a:r>
          </a:p>
        </p:txBody>
      </p:sp>
    </p:spTree>
    <p:extLst>
      <p:ext uri="{BB962C8B-B14F-4D97-AF65-F5344CB8AC3E}">
        <p14:creationId xmlns:p14="http://schemas.microsoft.com/office/powerpoint/2010/main" val="16085590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F6706AA-EEB3-2E4F-B4FB-66429C2F46E2}"/>
              </a:ext>
            </a:extLst>
          </p:cNvPr>
          <p:cNvSpPr txBox="1"/>
          <p:nvPr/>
        </p:nvSpPr>
        <p:spPr>
          <a:xfrm>
            <a:off x="1025153" y="866180"/>
            <a:ext cx="9657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E-format convention</a:t>
            </a:r>
          </a:p>
          <a:p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Write 1.38 x 10</a:t>
            </a:r>
            <a:r>
              <a:rPr lang="en-US" sz="2400" baseline="30000" dirty="0"/>
              <a:t>-23 </a:t>
            </a:r>
            <a:r>
              <a:rPr lang="en-US" sz="2400" dirty="0"/>
              <a:t> using the E-format convention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D818951-36A9-6A31-D291-972240A8F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12064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2400" b="1" dirty="0">
                <a:latin typeface="+mn-lt"/>
              </a:rPr>
              <a:t>Week 1 (sample interview question)</a:t>
            </a:r>
          </a:p>
        </p:txBody>
      </p:sp>
    </p:spTree>
    <p:extLst>
      <p:ext uri="{BB962C8B-B14F-4D97-AF65-F5344CB8AC3E}">
        <p14:creationId xmlns:p14="http://schemas.microsoft.com/office/powerpoint/2010/main" val="10291459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12064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2400" b="1" dirty="0">
                <a:latin typeface="+mn-lt"/>
              </a:rPr>
              <a:t>Week 1 (sample interview question)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6706AA-EEB3-2E4F-B4FB-66429C2F46E2}"/>
                  </a:ext>
                </a:extLst>
              </p:cNvPr>
              <p:cNvSpPr txBox="1"/>
              <p:nvPr/>
            </p:nvSpPr>
            <p:spPr>
              <a:xfrm>
                <a:off x="1025153" y="866180"/>
                <a:ext cx="965717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Equations of state</a:t>
                </a:r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Name this equation of state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Describe the physical meaning behind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6706AA-EEB3-2E4F-B4FB-66429C2F4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153" y="866180"/>
                <a:ext cx="9657176" cy="1200329"/>
              </a:xfrm>
              <a:prstGeom prst="rect">
                <a:avLst/>
              </a:prstGeom>
              <a:blipFill>
                <a:blip r:embed="rId2"/>
                <a:stretch>
                  <a:fillRect l="-1051" t="-421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2B2282F-C3B7-8A42-8175-AE32B63D8A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85" t="19438" r="38582" b="48143"/>
          <a:stretch/>
        </p:blipFill>
        <p:spPr>
          <a:xfrm>
            <a:off x="7744818" y="866180"/>
            <a:ext cx="3028951" cy="99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571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F6706AA-EEB3-2E4F-B4FB-66429C2F46E2}"/>
              </a:ext>
            </a:extLst>
          </p:cNvPr>
          <p:cNvSpPr txBox="1"/>
          <p:nvPr/>
        </p:nvSpPr>
        <p:spPr>
          <a:xfrm>
            <a:off x="922020" y="1002488"/>
            <a:ext cx="3471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Boyle isotherms</a:t>
            </a:r>
            <a:endParaRPr lang="en-US" sz="2400" dirty="0"/>
          </a:p>
          <a:p>
            <a:pPr lvl="1" algn="ctr"/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Which line is the hotter isotherm? What’s your reasoning?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569CBB-AD79-ED4C-8C67-555CAEE11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284" y="591671"/>
            <a:ext cx="7429500" cy="557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2E40514-FDD6-5CBC-89BA-C5B84ACC1DE1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512064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latin typeface="+mn-lt"/>
              </a:rPr>
              <a:t>Week 1 (sample interview question)</a:t>
            </a:r>
            <a:endParaRPr lang="en-US" sz="24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62669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B261973-A419-7BE7-462F-F00E369A94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-771"/>
          <a:stretch/>
        </p:blipFill>
        <p:spPr>
          <a:xfrm>
            <a:off x="160320" y="902368"/>
            <a:ext cx="11843094" cy="507997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6A9A36F-0383-3BE1-ED2D-8197A6C9A56A}"/>
              </a:ext>
            </a:extLst>
          </p:cNvPr>
          <p:cNvSpPr/>
          <p:nvPr/>
        </p:nvSpPr>
        <p:spPr>
          <a:xfrm>
            <a:off x="0" y="459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One way to make a gridded variable: use </a:t>
            </a:r>
            <a:r>
              <a:rPr lang="en-US" sz="2400" b="1" dirty="0" err="1"/>
              <a:t>PL.Statespace</a:t>
            </a:r>
            <a:r>
              <a:rPr lang="en-US" sz="2400" b="1" dirty="0"/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690FA6-DA66-8C55-B4E8-A37717224798}"/>
              </a:ext>
            </a:extLst>
          </p:cNvPr>
          <p:cNvGrpSpPr/>
          <p:nvPr/>
        </p:nvGrpSpPr>
        <p:grpSpPr>
          <a:xfrm>
            <a:off x="6855458" y="1385091"/>
            <a:ext cx="4987543" cy="2078100"/>
            <a:chOff x="6575042" y="1543587"/>
            <a:chExt cx="4987543" cy="20781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C1524E5-4513-95DB-B8B1-DB2D0B91D020}"/>
                </a:ext>
              </a:extLst>
            </p:cNvPr>
            <p:cNvGrpSpPr/>
            <p:nvPr/>
          </p:nvGrpSpPr>
          <p:grpSpPr>
            <a:xfrm>
              <a:off x="6575042" y="1543587"/>
              <a:ext cx="4987543" cy="1212826"/>
              <a:chOff x="2271266" y="3461768"/>
              <a:chExt cx="4987543" cy="1212826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2D4F2F-07CF-C838-2D70-FE6EB804B710}"/>
                  </a:ext>
                </a:extLst>
              </p:cNvPr>
              <p:cNvSpPr txBox="1"/>
              <p:nvPr/>
            </p:nvSpPr>
            <p:spPr>
              <a:xfrm>
                <a:off x="2271266" y="3461768"/>
                <a:ext cx="2410968" cy="120032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2.0 2.0 2.0 2.0</a:t>
                </a:r>
              </a:p>
              <a:p>
                <a:r>
                  <a:rPr lang="en-US" sz="2400" dirty="0"/>
                  <a:t>3.0 3.0 3.0 3.0</a:t>
                </a:r>
              </a:p>
              <a:p>
                <a:r>
                  <a:rPr lang="en-US" sz="2400" dirty="0"/>
                  <a:t>4.0 4.0 4.0 4.0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6FEEBE-B4E4-17BE-ADE4-0E4ECFA1CF2F}"/>
                  </a:ext>
                </a:extLst>
              </p:cNvPr>
              <p:cNvSpPr txBox="1"/>
              <p:nvPr/>
            </p:nvSpPr>
            <p:spPr>
              <a:xfrm>
                <a:off x="4847841" y="3474265"/>
                <a:ext cx="2410968" cy="120032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5.0 6.0 7.0 8.0</a:t>
                </a:r>
              </a:p>
              <a:p>
                <a:r>
                  <a:rPr lang="en-US" sz="2400" dirty="0"/>
                  <a:t>5.0 6.0 7.0 8.0</a:t>
                </a:r>
              </a:p>
              <a:p>
                <a:r>
                  <a:rPr lang="en-US" sz="2400" dirty="0"/>
                  <a:t>5.0 6.0 7.0 8.0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A8AB32-70AF-8656-A1FD-1D484EBD86B3}"/>
                </a:ext>
              </a:extLst>
            </p:cNvPr>
            <p:cNvSpPr txBox="1"/>
            <p:nvPr/>
          </p:nvSpPr>
          <p:spPr>
            <a:xfrm>
              <a:off x="6575042" y="2790690"/>
              <a:ext cx="4987543" cy="83099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Both grids have “shape” 3x4</a:t>
              </a:r>
            </a:p>
            <a:p>
              <a:pPr algn="ctr"/>
              <a:r>
                <a:rPr lang="en-US" sz="2400" dirty="0"/>
                <a:t>(3 rows and 4 columns)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294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0D3D6CB-930E-8395-A67C-881FAEF920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5" b="24109"/>
          <a:stretch/>
        </p:blipFill>
        <p:spPr>
          <a:xfrm>
            <a:off x="1046746" y="404396"/>
            <a:ext cx="9864573" cy="29163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1C39FB1-972F-188C-FAD2-14DA8D76554D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What would appear when we run this code?</a:t>
            </a:r>
          </a:p>
        </p:txBody>
      </p:sp>
    </p:spTree>
    <p:extLst>
      <p:ext uri="{BB962C8B-B14F-4D97-AF65-F5344CB8AC3E}">
        <p14:creationId xmlns:p14="http://schemas.microsoft.com/office/powerpoint/2010/main" val="3305204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AFB0DB-84C9-FA5B-0488-71FA42B0ED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5" b="2818"/>
          <a:stretch/>
        </p:blipFill>
        <p:spPr>
          <a:xfrm>
            <a:off x="1046746" y="404395"/>
            <a:ext cx="9864573" cy="373446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C1659E-B8BE-D61F-A6E1-78A6303843F2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What would appear when we run this code?</a:t>
            </a:r>
          </a:p>
        </p:txBody>
      </p:sp>
    </p:spTree>
    <p:extLst>
      <p:ext uri="{BB962C8B-B14F-4D97-AF65-F5344CB8AC3E}">
        <p14:creationId xmlns:p14="http://schemas.microsoft.com/office/powerpoint/2010/main" val="657927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441F57B0-95CD-EAD6-CDF3-C60B57F82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5" b="2818"/>
          <a:stretch/>
        </p:blipFill>
        <p:spPr>
          <a:xfrm>
            <a:off x="1046746" y="404395"/>
            <a:ext cx="9864573" cy="373446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A1A8CD63-DEE4-EAF6-9038-B6A1BAC9BECB}"/>
              </a:ext>
            </a:extLst>
          </p:cNvPr>
          <p:cNvGrpSpPr/>
          <p:nvPr/>
        </p:nvGrpSpPr>
        <p:grpSpPr>
          <a:xfrm>
            <a:off x="6095550" y="4493546"/>
            <a:ext cx="4815769" cy="2040268"/>
            <a:chOff x="7444580" y="4064240"/>
            <a:chExt cx="4815769" cy="204026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3A9DF9C-EAC5-641B-8838-A0D144C909BF}"/>
                </a:ext>
              </a:extLst>
            </p:cNvPr>
            <p:cNvGrpSpPr/>
            <p:nvPr/>
          </p:nvGrpSpPr>
          <p:grpSpPr>
            <a:xfrm>
              <a:off x="8661872" y="4371640"/>
              <a:ext cx="3598477" cy="1250805"/>
              <a:chOff x="7354053" y="1248060"/>
              <a:chExt cx="2327564" cy="860815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D9F1B7F2-29BD-E804-EE3C-ACBB17CEC6F2}"/>
                  </a:ext>
                </a:extLst>
              </p:cNvPr>
              <p:cNvGrpSpPr/>
              <p:nvPr/>
            </p:nvGrpSpPr>
            <p:grpSpPr>
              <a:xfrm>
                <a:off x="7354053" y="1248060"/>
                <a:ext cx="2327564" cy="860815"/>
                <a:chOff x="5522026" y="2776466"/>
                <a:chExt cx="2327564" cy="860815"/>
              </a:xfrm>
            </p:grpSpPr>
            <p:sp>
              <p:nvSpPr>
                <p:cNvPr id="20" name="Parallelogram 19">
                  <a:extLst>
                    <a:ext uri="{FF2B5EF4-FFF2-40B4-BE49-F238E27FC236}">
                      <a16:creationId xmlns:a16="http://schemas.microsoft.com/office/drawing/2014/main" id="{FEDBAEF4-D207-60EF-51EA-3AE3C437D114}"/>
                    </a:ext>
                  </a:extLst>
                </p:cNvPr>
                <p:cNvSpPr/>
                <p:nvPr/>
              </p:nvSpPr>
              <p:spPr>
                <a:xfrm>
                  <a:off x="5522026" y="2805621"/>
                  <a:ext cx="2327564" cy="630672"/>
                </a:xfrm>
                <a:prstGeom prst="parallelogram">
                  <a:avLst>
                    <a:gd name="adj" fmla="val 135421"/>
                  </a:avLst>
                </a:prstGeom>
                <a:pattFill prst="ltDnDiag">
                  <a:fgClr>
                    <a:schemeClr val="accent1"/>
                  </a:fgClr>
                  <a:bgClr>
                    <a:schemeClr val="bg1"/>
                  </a:bgClr>
                </a:patt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5FCEFBE-3648-2F5B-4D6A-59B3ED1A63DB}"/>
                    </a:ext>
                  </a:extLst>
                </p:cNvPr>
                <p:cNvSpPr txBox="1"/>
                <p:nvPr/>
              </p:nvSpPr>
              <p:spPr>
                <a:xfrm>
                  <a:off x="6632643" y="3175616"/>
                  <a:ext cx="9025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T 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CC55433-3C5B-FC50-2DFB-EA614DDD53C6}"/>
                    </a:ext>
                  </a:extLst>
                </p:cNvPr>
                <p:cNvSpPr txBox="1"/>
                <p:nvPr/>
              </p:nvSpPr>
              <p:spPr>
                <a:xfrm>
                  <a:off x="6246657" y="2776466"/>
                  <a:ext cx="9025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V</a:t>
                  </a:r>
                </a:p>
              </p:txBody>
            </p:sp>
          </p:grp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5642F014-8065-F191-363C-E3084BF7AE99}"/>
                  </a:ext>
                </a:extLst>
              </p:cNvPr>
              <p:cNvGrpSpPr/>
              <p:nvPr/>
            </p:nvGrpSpPr>
            <p:grpSpPr>
              <a:xfrm rot="19409985">
                <a:off x="7498792" y="1630007"/>
                <a:ext cx="638180" cy="77348"/>
                <a:chOff x="6182056" y="1995767"/>
                <a:chExt cx="638180" cy="77348"/>
              </a:xfrm>
            </p:grpSpPr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92B82BA2-FDCD-C91D-8EEE-76A0C3850B72}"/>
                    </a:ext>
                  </a:extLst>
                </p:cNvPr>
                <p:cNvSpPr/>
                <p:nvPr/>
              </p:nvSpPr>
              <p:spPr>
                <a:xfrm>
                  <a:off x="6182056" y="1995767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2A793D57-A309-031C-438A-BFC224F0A85C}"/>
                    </a:ext>
                  </a:extLst>
                </p:cNvPr>
                <p:cNvSpPr/>
                <p:nvPr/>
              </p:nvSpPr>
              <p:spPr>
                <a:xfrm>
                  <a:off x="6334456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AEECC87-C9D5-3224-8950-981D1E2FAD28}"/>
                    </a:ext>
                  </a:extLst>
                </p:cNvPr>
                <p:cNvSpPr/>
                <p:nvPr/>
              </p:nvSpPr>
              <p:spPr>
                <a:xfrm>
                  <a:off x="6468568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8A948D10-DDF3-3C69-1ACD-841ABA005A80}"/>
                    </a:ext>
                  </a:extLst>
                </p:cNvPr>
                <p:cNvSpPr/>
                <p:nvPr/>
              </p:nvSpPr>
              <p:spPr>
                <a:xfrm>
                  <a:off x="6614872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6D494106-C202-97E8-185C-8FC397B27FED}"/>
                    </a:ext>
                  </a:extLst>
                </p:cNvPr>
                <p:cNvSpPr/>
                <p:nvPr/>
              </p:nvSpPr>
              <p:spPr>
                <a:xfrm>
                  <a:off x="6748984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F13CECBF-9045-E714-5420-B35C4A2429DD}"/>
                  </a:ext>
                </a:extLst>
              </p:cNvPr>
              <p:cNvGrpSpPr/>
              <p:nvPr/>
            </p:nvGrpSpPr>
            <p:grpSpPr>
              <a:xfrm>
                <a:off x="7699960" y="1806791"/>
                <a:ext cx="638180" cy="77348"/>
                <a:chOff x="6182056" y="1995767"/>
                <a:chExt cx="638180" cy="77348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325580C6-B3DC-C582-94F5-9C7DB880564C}"/>
                    </a:ext>
                  </a:extLst>
                </p:cNvPr>
                <p:cNvSpPr/>
                <p:nvPr/>
              </p:nvSpPr>
              <p:spPr>
                <a:xfrm>
                  <a:off x="6182056" y="1995767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6F8705EB-B92B-E9C8-C16F-2A5B1CE06B80}"/>
                    </a:ext>
                  </a:extLst>
                </p:cNvPr>
                <p:cNvSpPr/>
                <p:nvPr/>
              </p:nvSpPr>
              <p:spPr>
                <a:xfrm>
                  <a:off x="6334456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76A5F344-EB7B-703A-8740-B4B4B1E78652}"/>
                    </a:ext>
                  </a:extLst>
                </p:cNvPr>
                <p:cNvSpPr/>
                <p:nvPr/>
              </p:nvSpPr>
              <p:spPr>
                <a:xfrm>
                  <a:off x="6468568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4760F250-24E7-5661-8802-8ACE024B9097}"/>
                    </a:ext>
                  </a:extLst>
                </p:cNvPr>
                <p:cNvSpPr/>
                <p:nvPr/>
              </p:nvSpPr>
              <p:spPr>
                <a:xfrm>
                  <a:off x="6614872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895F0D12-0597-C04E-F3C7-E44CE192CE27}"/>
                    </a:ext>
                  </a:extLst>
                </p:cNvPr>
                <p:cNvSpPr/>
                <p:nvPr/>
              </p:nvSpPr>
              <p:spPr>
                <a:xfrm>
                  <a:off x="6748984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8685F75-8B9C-A736-0CE8-9357EAE31E2D}"/>
                </a:ext>
              </a:extLst>
            </p:cNvPr>
            <p:cNvGrpSpPr/>
            <p:nvPr/>
          </p:nvGrpSpPr>
          <p:grpSpPr>
            <a:xfrm>
              <a:off x="8601711" y="5440661"/>
              <a:ext cx="3615706" cy="663847"/>
              <a:chOff x="8661871" y="5890341"/>
              <a:chExt cx="3615706" cy="663847"/>
            </a:xfrm>
          </p:grpSpPr>
          <p:sp>
            <p:nvSpPr>
              <p:cNvPr id="23" name="Right Brace 22">
                <a:extLst>
                  <a:ext uri="{FF2B5EF4-FFF2-40B4-BE49-F238E27FC236}">
                    <a16:creationId xmlns:a16="http://schemas.microsoft.com/office/drawing/2014/main" id="{7B3A2A62-D382-9E54-C928-3CE35854F761}"/>
                  </a:ext>
                </a:extLst>
              </p:cNvPr>
              <p:cNvSpPr/>
              <p:nvPr/>
            </p:nvSpPr>
            <p:spPr>
              <a:xfrm rot="5400000">
                <a:off x="9871603" y="4811198"/>
                <a:ext cx="175049" cy="2333335"/>
              </a:xfrm>
              <a:prstGeom prst="rightBrac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D378415-7FD1-AD83-82AC-B422EFF39ED3}"/>
                  </a:ext>
                </a:extLst>
              </p:cNvPr>
              <p:cNvSpPr txBox="1"/>
              <p:nvPr/>
            </p:nvSpPr>
            <p:spPr>
              <a:xfrm>
                <a:off x="8661871" y="6092523"/>
                <a:ext cx="36157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51 temperatures (rows)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1852AB2-A10D-E81F-6F25-06CED1F78E1D}"/>
                </a:ext>
              </a:extLst>
            </p:cNvPr>
            <p:cNvGrpSpPr/>
            <p:nvPr/>
          </p:nvGrpSpPr>
          <p:grpSpPr>
            <a:xfrm rot="19515297">
              <a:off x="7444580" y="4064240"/>
              <a:ext cx="3615706" cy="657408"/>
              <a:chOff x="8291083" y="5357053"/>
              <a:chExt cx="3615706" cy="657408"/>
            </a:xfrm>
          </p:grpSpPr>
          <p:sp>
            <p:nvSpPr>
              <p:cNvPr id="27" name="Right Brace 26">
                <a:extLst>
                  <a:ext uri="{FF2B5EF4-FFF2-40B4-BE49-F238E27FC236}">
                    <a16:creationId xmlns:a16="http://schemas.microsoft.com/office/drawing/2014/main" id="{035DEFFD-1593-E928-EE89-E0BA2128CC15}"/>
                  </a:ext>
                </a:extLst>
              </p:cNvPr>
              <p:cNvSpPr/>
              <p:nvPr/>
            </p:nvSpPr>
            <p:spPr>
              <a:xfrm rot="16089905">
                <a:off x="9672592" y="5135236"/>
                <a:ext cx="193960" cy="1564489"/>
              </a:xfrm>
              <a:prstGeom prst="rightBrac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BE25CD7-99E0-FA78-362F-2899C0AAED7F}"/>
                  </a:ext>
                </a:extLst>
              </p:cNvPr>
              <p:cNvSpPr txBox="1"/>
              <p:nvPr/>
            </p:nvSpPr>
            <p:spPr>
              <a:xfrm rot="21410627">
                <a:off x="8291083" y="5357053"/>
                <a:ext cx="36157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42 volumes (columns)</a:t>
                </a:r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DC6B694-7E8F-59F4-1A2A-ADDE20C74591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What would appear when we run this code?</a:t>
            </a:r>
          </a:p>
        </p:txBody>
      </p:sp>
    </p:spTree>
    <p:extLst>
      <p:ext uri="{BB962C8B-B14F-4D97-AF65-F5344CB8AC3E}">
        <p14:creationId xmlns:p14="http://schemas.microsoft.com/office/powerpoint/2010/main" val="1213097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C39FB1-972F-188C-FAD2-14DA8D76554D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Another way to make a gridded variable: Calculate something </a:t>
            </a:r>
            <a:r>
              <a:rPr lang="en-US" sz="2400" b="1" i="1" dirty="0"/>
              <a:t>from</a:t>
            </a:r>
            <a:r>
              <a:rPr lang="en-US" sz="2400" b="1" dirty="0"/>
              <a:t> gridded variables (!)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470BB9-15B0-6ACC-3A14-3F2F4EDD8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454" b="69992"/>
          <a:stretch/>
        </p:blipFill>
        <p:spPr>
          <a:xfrm>
            <a:off x="339219" y="1008358"/>
            <a:ext cx="10517153" cy="211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97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470BB9-15B0-6ACC-3A14-3F2F4EDD8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454" b="69992"/>
          <a:stretch/>
        </p:blipFill>
        <p:spPr>
          <a:xfrm>
            <a:off x="339219" y="1008358"/>
            <a:ext cx="10517153" cy="211713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A8C05629-4718-482D-EA63-DDDDD7AC9FFC}"/>
              </a:ext>
            </a:extLst>
          </p:cNvPr>
          <p:cNvSpPr txBox="1"/>
          <p:nvPr/>
        </p:nvSpPr>
        <p:spPr>
          <a:xfrm>
            <a:off x="6447193" y="4467202"/>
            <a:ext cx="4296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every combination of volume and temperature, calculate a pressure.</a:t>
            </a: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FD18857E-CE8E-1737-393F-AF98F9E71CB4}"/>
              </a:ext>
            </a:extLst>
          </p:cNvPr>
          <p:cNvSpPr/>
          <p:nvPr/>
        </p:nvSpPr>
        <p:spPr>
          <a:xfrm>
            <a:off x="3866138" y="2214891"/>
            <a:ext cx="3374054" cy="4078705"/>
          </a:xfrm>
          <a:prstGeom prst="arc">
            <a:avLst/>
          </a:prstGeom>
          <a:ln w="635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EAC5AF-2F53-78B2-04B0-4566545AF90D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Another way to make a gridded variable: Calculate something </a:t>
            </a:r>
            <a:r>
              <a:rPr lang="en-US" sz="2400" b="1" i="1" dirty="0"/>
              <a:t>from</a:t>
            </a:r>
            <a:r>
              <a:rPr lang="en-US" sz="2400" b="1" dirty="0"/>
              <a:t> gridded variables (!)</a:t>
            </a:r>
          </a:p>
        </p:txBody>
      </p:sp>
    </p:spTree>
    <p:extLst>
      <p:ext uri="{BB962C8B-B14F-4D97-AF65-F5344CB8AC3E}">
        <p14:creationId xmlns:p14="http://schemas.microsoft.com/office/powerpoint/2010/main" val="1963827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1377</TotalTime>
  <Words>1219</Words>
  <Application>Microsoft Macintosh PowerPoint</Application>
  <PresentationFormat>Widescreen</PresentationFormat>
  <Paragraphs>180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Week 1 (sample interview question)</vt:lpstr>
      <vt:lpstr>Week 1 (sample interview question)</vt:lpstr>
      <vt:lpstr>Week 1 (sample interview question)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Steven</cp:lastModifiedBy>
  <cp:revision>112</cp:revision>
  <dcterms:created xsi:type="dcterms:W3CDTF">2018-08-07T04:05:17Z</dcterms:created>
  <dcterms:modified xsi:type="dcterms:W3CDTF">2023-09-01T16:47:33Z</dcterms:modified>
</cp:coreProperties>
</file>